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6"/>
  </p:notesMasterIdLst>
  <p:sldIdLst>
    <p:sldId id="256" r:id="rId5"/>
    <p:sldId id="259" r:id="rId6"/>
    <p:sldId id="286" r:id="rId7"/>
    <p:sldId id="266" r:id="rId8"/>
    <p:sldId id="276" r:id="rId9"/>
    <p:sldId id="267" r:id="rId10"/>
    <p:sldId id="268" r:id="rId11"/>
    <p:sldId id="273" r:id="rId12"/>
    <p:sldId id="281" r:id="rId13"/>
    <p:sldId id="282" r:id="rId14"/>
    <p:sldId id="283" r:id="rId15"/>
    <p:sldId id="288" r:id="rId16"/>
    <p:sldId id="285" r:id="rId17"/>
    <p:sldId id="287" r:id="rId18"/>
    <p:sldId id="289" r:id="rId19"/>
    <p:sldId id="279" r:id="rId20"/>
    <p:sldId id="271" r:id="rId21"/>
    <p:sldId id="280" r:id="rId22"/>
    <p:sldId id="272" r:id="rId23"/>
    <p:sldId id="265" r:id="rId24"/>
    <p:sldId id="278"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Zebahl - TUTECH" initials="TZ-T" lastIdx="1" clrIdx="0">
    <p:extLst>
      <p:ext uri="{19B8F6BF-5375-455C-9EA6-DF929625EA0E}">
        <p15:presenceInfo xmlns:p15="http://schemas.microsoft.com/office/powerpoint/2012/main" userId="S-1-5-21-2055173727-7081666-1616717593-334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F1839"/>
    <a:srgbClr val="F49B29"/>
    <a:srgbClr val="259A47"/>
    <a:srgbClr val="1D3766"/>
    <a:srgbClr val="034EA2"/>
    <a:srgbClr val="62B248"/>
    <a:srgbClr val="006491"/>
    <a:srgbClr val="CEE5FE"/>
    <a:srgbClr val="E7412E"/>
    <a:srgbClr val="00AD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667E25-061C-412E-B83B-3C758559738F}" v="23" dt="2023-05-12T14:43:24.687"/>
    <p1510:client id="{6019465D-F189-4FDD-8068-F1B1002A92EF}" v="6" dt="2023-06-23T06:44:43.484"/>
    <p1510:client id="{9F0ED881-B9A4-23E0-7D77-F1E3F490F685}" v="11" dt="2023-12-15T14:48:28.951"/>
    <p1510:client id="{CA3DA5A3-F333-90E3-62D1-49655CEB85B4}" v="3" dt="2023-12-15T15:45:15.9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77342" autoAdjust="0"/>
  </p:normalViewPr>
  <p:slideViewPr>
    <p:cSldViewPr>
      <p:cViewPr varScale="1">
        <p:scale>
          <a:sx n="68" d="100"/>
          <a:sy n="68" d="100"/>
        </p:scale>
        <p:origin x="1200"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A58404-1B16-41C1-BECF-03A8EDCD6891}" type="doc">
      <dgm:prSet loTypeId="urn:microsoft.com/office/officeart/2005/8/layout/process1" loCatId="process" qsTypeId="urn:microsoft.com/office/officeart/2005/8/quickstyle/simple1" qsCatId="simple" csTypeId="urn:microsoft.com/office/officeart/2005/8/colors/accent1_2" csCatId="accent1" phldr="1"/>
      <dgm:spPr/>
    </dgm:pt>
    <dgm:pt modelId="{60B91438-A78B-4933-B0D9-51A05D221681}">
      <dgm:prSet phldrT="[Text]"/>
      <dgm:spPr>
        <a:solidFill>
          <a:srgbClr val="1D3766"/>
        </a:solidFill>
      </dgm:spPr>
      <dgm:t>
        <a:bodyPr/>
        <a:lstStyle/>
        <a:p>
          <a:r>
            <a:rPr lang="de-DE" dirty="0" err="1"/>
            <a:t>Use</a:t>
          </a:r>
          <a:r>
            <a:rPr lang="de-DE" dirty="0"/>
            <a:t> </a:t>
          </a:r>
          <a:r>
            <a:rPr lang="de-DE" dirty="0" err="1"/>
            <a:t>of</a:t>
          </a:r>
          <a:r>
            <a:rPr lang="de-DE" dirty="0"/>
            <a:t> </a:t>
          </a:r>
          <a:r>
            <a:rPr lang="de-DE" dirty="0" err="1"/>
            <a:t>materials</a:t>
          </a:r>
          <a:endParaRPr lang="de-DE" dirty="0"/>
        </a:p>
      </dgm:t>
    </dgm:pt>
    <dgm:pt modelId="{1F6076A7-807F-4BE7-907E-5E3DF606DD65}" type="parTrans" cxnId="{FE2E5A68-5A8E-4C3F-B234-48A51BCE9F7E}">
      <dgm:prSet/>
      <dgm:spPr/>
      <dgm:t>
        <a:bodyPr/>
        <a:lstStyle/>
        <a:p>
          <a:endParaRPr lang="de-DE"/>
        </a:p>
      </dgm:t>
    </dgm:pt>
    <dgm:pt modelId="{4D66763B-8A91-49A5-A81C-EA6FD32F8670}" type="sibTrans" cxnId="{FE2E5A68-5A8E-4C3F-B234-48A51BCE9F7E}">
      <dgm:prSet/>
      <dgm:spPr>
        <a:ln w="12700">
          <a:solidFill>
            <a:schemeClr val="bg1"/>
          </a:solidFill>
        </a:ln>
      </dgm:spPr>
      <dgm:t>
        <a:bodyPr/>
        <a:lstStyle/>
        <a:p>
          <a:endParaRPr lang="de-DE"/>
        </a:p>
      </dgm:t>
    </dgm:pt>
    <dgm:pt modelId="{45E380BA-2A98-4048-9698-D350E0AEC28E}">
      <dgm:prSet phldrT="[Text]"/>
      <dgm:spPr>
        <a:solidFill>
          <a:srgbClr val="62B248"/>
        </a:solidFill>
      </dgm:spPr>
      <dgm:t>
        <a:bodyPr/>
        <a:lstStyle/>
        <a:p>
          <a:r>
            <a:rPr lang="de-DE" dirty="0" err="1"/>
            <a:t>Product</a:t>
          </a:r>
          <a:r>
            <a:rPr lang="de-DE" dirty="0"/>
            <a:t> </a:t>
          </a:r>
          <a:r>
            <a:rPr lang="de-DE" dirty="0" err="1"/>
            <a:t>lifetime</a:t>
          </a:r>
          <a:endParaRPr lang="de-DE" dirty="0"/>
        </a:p>
      </dgm:t>
    </dgm:pt>
    <dgm:pt modelId="{5ECC86EB-F562-49FF-9FD6-F1BA3FE20D6D}" type="parTrans" cxnId="{188DC08F-8E08-4F35-8F71-B24F89C5D323}">
      <dgm:prSet/>
      <dgm:spPr/>
      <dgm:t>
        <a:bodyPr/>
        <a:lstStyle/>
        <a:p>
          <a:endParaRPr lang="de-DE"/>
        </a:p>
      </dgm:t>
    </dgm:pt>
    <dgm:pt modelId="{57A9F7F8-4C60-4628-A294-09DD1CDC8B36}" type="sibTrans" cxnId="{188DC08F-8E08-4F35-8F71-B24F89C5D323}">
      <dgm:prSet/>
      <dgm:spPr>
        <a:ln w="12700">
          <a:solidFill>
            <a:schemeClr val="bg1"/>
          </a:solidFill>
        </a:ln>
      </dgm:spPr>
      <dgm:t>
        <a:bodyPr/>
        <a:lstStyle/>
        <a:p>
          <a:endParaRPr lang="de-DE"/>
        </a:p>
      </dgm:t>
    </dgm:pt>
    <dgm:pt modelId="{19AC4675-BE72-465F-A662-6C327C6ADE34}">
      <dgm:prSet phldrT="[Text]"/>
      <dgm:spPr>
        <a:solidFill>
          <a:srgbClr val="F49B29"/>
        </a:solidFill>
      </dgm:spPr>
      <dgm:t>
        <a:bodyPr/>
        <a:lstStyle/>
        <a:p>
          <a:r>
            <a:rPr lang="de-DE" dirty="0" err="1"/>
            <a:t>Product</a:t>
          </a:r>
          <a:r>
            <a:rPr lang="de-DE" dirty="0"/>
            <a:t> </a:t>
          </a:r>
          <a:r>
            <a:rPr lang="de-DE" dirty="0" err="1"/>
            <a:t>capacity</a:t>
          </a:r>
          <a:endParaRPr lang="de-DE" dirty="0"/>
        </a:p>
      </dgm:t>
    </dgm:pt>
    <dgm:pt modelId="{DC7F64E9-722F-4816-9D1E-312714FF490F}" type="parTrans" cxnId="{F95135E8-AD89-45E4-8C70-DCF8E46EEB47}">
      <dgm:prSet/>
      <dgm:spPr/>
      <dgm:t>
        <a:bodyPr/>
        <a:lstStyle/>
        <a:p>
          <a:endParaRPr lang="de-DE"/>
        </a:p>
      </dgm:t>
    </dgm:pt>
    <dgm:pt modelId="{3389D925-2D67-4090-BFC9-404548833E98}" type="sibTrans" cxnId="{F95135E8-AD89-45E4-8C70-DCF8E46EEB47}">
      <dgm:prSet/>
      <dgm:spPr>
        <a:ln w="12700">
          <a:solidFill>
            <a:schemeClr val="bg1"/>
          </a:solidFill>
        </a:ln>
      </dgm:spPr>
      <dgm:t>
        <a:bodyPr/>
        <a:lstStyle/>
        <a:p>
          <a:endParaRPr lang="de-DE"/>
        </a:p>
      </dgm:t>
    </dgm:pt>
    <dgm:pt modelId="{CA1BB47C-B259-451B-A06D-D65F30C84037}">
      <dgm:prSet phldrT="[Text]"/>
      <dgm:spPr>
        <a:solidFill>
          <a:srgbClr val="8F1839"/>
        </a:solidFill>
      </dgm:spPr>
      <dgm:t>
        <a:bodyPr/>
        <a:lstStyle/>
        <a:p>
          <a:r>
            <a:rPr lang="de-DE" dirty="0"/>
            <a:t>End </a:t>
          </a:r>
          <a:r>
            <a:rPr lang="de-DE" dirty="0" err="1"/>
            <a:t>of</a:t>
          </a:r>
          <a:r>
            <a:rPr lang="de-DE" dirty="0"/>
            <a:t> </a:t>
          </a:r>
          <a:r>
            <a:rPr lang="de-DE" dirty="0" err="1"/>
            <a:t>life</a:t>
          </a:r>
          <a:r>
            <a:rPr lang="de-DE" dirty="0"/>
            <a:t> </a:t>
          </a:r>
          <a:r>
            <a:rPr lang="de-DE" dirty="0" err="1"/>
            <a:t>value</a:t>
          </a:r>
          <a:endParaRPr lang="de-DE" dirty="0"/>
        </a:p>
      </dgm:t>
    </dgm:pt>
    <dgm:pt modelId="{0265A190-7EA5-4037-9040-0DCFEB602EAD}" type="parTrans" cxnId="{95D9A64B-FC16-4B97-A870-81F9640D1A67}">
      <dgm:prSet/>
      <dgm:spPr/>
      <dgm:t>
        <a:bodyPr/>
        <a:lstStyle/>
        <a:p>
          <a:endParaRPr lang="de-DE"/>
        </a:p>
      </dgm:t>
    </dgm:pt>
    <dgm:pt modelId="{532F5372-7A64-4195-9C10-8645F76B1D39}" type="sibTrans" cxnId="{95D9A64B-FC16-4B97-A870-81F9640D1A67}">
      <dgm:prSet/>
      <dgm:spPr/>
      <dgm:t>
        <a:bodyPr/>
        <a:lstStyle/>
        <a:p>
          <a:endParaRPr lang="de-DE"/>
        </a:p>
      </dgm:t>
    </dgm:pt>
    <dgm:pt modelId="{6BAAD87C-3F2E-409F-B4FD-C66A2487E9B4}" type="pres">
      <dgm:prSet presAssocID="{37A58404-1B16-41C1-BECF-03A8EDCD6891}" presName="Name0" presStyleCnt="0">
        <dgm:presLayoutVars>
          <dgm:dir/>
          <dgm:resizeHandles val="exact"/>
        </dgm:presLayoutVars>
      </dgm:prSet>
      <dgm:spPr/>
    </dgm:pt>
    <dgm:pt modelId="{EE744FAB-43EF-44A1-AE8D-625151D4F8A9}" type="pres">
      <dgm:prSet presAssocID="{60B91438-A78B-4933-B0D9-51A05D221681}" presName="node" presStyleLbl="node1" presStyleIdx="0" presStyleCnt="4">
        <dgm:presLayoutVars>
          <dgm:bulletEnabled val="1"/>
        </dgm:presLayoutVars>
      </dgm:prSet>
      <dgm:spPr/>
      <dgm:t>
        <a:bodyPr/>
        <a:lstStyle/>
        <a:p>
          <a:endParaRPr lang="de-DE"/>
        </a:p>
      </dgm:t>
    </dgm:pt>
    <dgm:pt modelId="{77757864-22B2-45AB-89CD-A6FF5A3F4E3D}" type="pres">
      <dgm:prSet presAssocID="{4D66763B-8A91-49A5-A81C-EA6FD32F8670}" presName="sibTrans" presStyleLbl="sibTrans2D1" presStyleIdx="0" presStyleCnt="3"/>
      <dgm:spPr/>
      <dgm:t>
        <a:bodyPr/>
        <a:lstStyle/>
        <a:p>
          <a:endParaRPr lang="de-DE"/>
        </a:p>
      </dgm:t>
    </dgm:pt>
    <dgm:pt modelId="{672C0CF7-441D-4642-A9AE-6B6C98410371}" type="pres">
      <dgm:prSet presAssocID="{4D66763B-8A91-49A5-A81C-EA6FD32F8670}" presName="connectorText" presStyleLbl="sibTrans2D1" presStyleIdx="0" presStyleCnt="3"/>
      <dgm:spPr/>
      <dgm:t>
        <a:bodyPr/>
        <a:lstStyle/>
        <a:p>
          <a:endParaRPr lang="de-DE"/>
        </a:p>
      </dgm:t>
    </dgm:pt>
    <dgm:pt modelId="{46BDD66A-197F-4FD9-8315-17270AB00DEC}" type="pres">
      <dgm:prSet presAssocID="{45E380BA-2A98-4048-9698-D350E0AEC28E}" presName="node" presStyleLbl="node1" presStyleIdx="1" presStyleCnt="4">
        <dgm:presLayoutVars>
          <dgm:bulletEnabled val="1"/>
        </dgm:presLayoutVars>
      </dgm:prSet>
      <dgm:spPr/>
      <dgm:t>
        <a:bodyPr/>
        <a:lstStyle/>
        <a:p>
          <a:endParaRPr lang="de-DE"/>
        </a:p>
      </dgm:t>
    </dgm:pt>
    <dgm:pt modelId="{33C53343-2B6D-4743-8DC0-E0A341384A83}" type="pres">
      <dgm:prSet presAssocID="{57A9F7F8-4C60-4628-A294-09DD1CDC8B36}" presName="sibTrans" presStyleLbl="sibTrans2D1" presStyleIdx="1" presStyleCnt="3"/>
      <dgm:spPr/>
      <dgm:t>
        <a:bodyPr/>
        <a:lstStyle/>
        <a:p>
          <a:endParaRPr lang="de-DE"/>
        </a:p>
      </dgm:t>
    </dgm:pt>
    <dgm:pt modelId="{E3875C46-F732-44B2-B4C8-94536A11487C}" type="pres">
      <dgm:prSet presAssocID="{57A9F7F8-4C60-4628-A294-09DD1CDC8B36}" presName="connectorText" presStyleLbl="sibTrans2D1" presStyleIdx="1" presStyleCnt="3"/>
      <dgm:spPr/>
      <dgm:t>
        <a:bodyPr/>
        <a:lstStyle/>
        <a:p>
          <a:endParaRPr lang="de-DE"/>
        </a:p>
      </dgm:t>
    </dgm:pt>
    <dgm:pt modelId="{0FBD6EB4-392A-473A-A47C-97768B130F29}" type="pres">
      <dgm:prSet presAssocID="{19AC4675-BE72-465F-A662-6C327C6ADE34}" presName="node" presStyleLbl="node1" presStyleIdx="2" presStyleCnt="4">
        <dgm:presLayoutVars>
          <dgm:bulletEnabled val="1"/>
        </dgm:presLayoutVars>
      </dgm:prSet>
      <dgm:spPr/>
      <dgm:t>
        <a:bodyPr/>
        <a:lstStyle/>
        <a:p>
          <a:endParaRPr lang="de-DE"/>
        </a:p>
      </dgm:t>
    </dgm:pt>
    <dgm:pt modelId="{C5395D64-F20F-4139-8875-6449C752F363}" type="pres">
      <dgm:prSet presAssocID="{3389D925-2D67-4090-BFC9-404548833E98}" presName="sibTrans" presStyleLbl="sibTrans2D1" presStyleIdx="2" presStyleCnt="3"/>
      <dgm:spPr/>
      <dgm:t>
        <a:bodyPr/>
        <a:lstStyle/>
        <a:p>
          <a:endParaRPr lang="de-DE"/>
        </a:p>
      </dgm:t>
    </dgm:pt>
    <dgm:pt modelId="{52C8E24D-141A-4E20-B3AD-03F4A1A8A631}" type="pres">
      <dgm:prSet presAssocID="{3389D925-2D67-4090-BFC9-404548833E98}" presName="connectorText" presStyleLbl="sibTrans2D1" presStyleIdx="2" presStyleCnt="3"/>
      <dgm:spPr/>
      <dgm:t>
        <a:bodyPr/>
        <a:lstStyle/>
        <a:p>
          <a:endParaRPr lang="de-DE"/>
        </a:p>
      </dgm:t>
    </dgm:pt>
    <dgm:pt modelId="{AD047170-2CBB-48F4-BCDE-2CF6D7C224D4}" type="pres">
      <dgm:prSet presAssocID="{CA1BB47C-B259-451B-A06D-D65F30C84037}" presName="node" presStyleLbl="node1" presStyleIdx="3" presStyleCnt="4">
        <dgm:presLayoutVars>
          <dgm:bulletEnabled val="1"/>
        </dgm:presLayoutVars>
      </dgm:prSet>
      <dgm:spPr/>
      <dgm:t>
        <a:bodyPr/>
        <a:lstStyle/>
        <a:p>
          <a:endParaRPr lang="de-DE"/>
        </a:p>
      </dgm:t>
    </dgm:pt>
  </dgm:ptLst>
  <dgm:cxnLst>
    <dgm:cxn modelId="{188DC08F-8E08-4F35-8F71-B24F89C5D323}" srcId="{37A58404-1B16-41C1-BECF-03A8EDCD6891}" destId="{45E380BA-2A98-4048-9698-D350E0AEC28E}" srcOrd="1" destOrd="0" parTransId="{5ECC86EB-F562-49FF-9FD6-F1BA3FE20D6D}" sibTransId="{57A9F7F8-4C60-4628-A294-09DD1CDC8B36}"/>
    <dgm:cxn modelId="{AF76D922-FE71-4A25-94AF-320CEBB832FD}" type="presOf" srcId="{60B91438-A78B-4933-B0D9-51A05D221681}" destId="{EE744FAB-43EF-44A1-AE8D-625151D4F8A9}" srcOrd="0" destOrd="0" presId="urn:microsoft.com/office/officeart/2005/8/layout/process1"/>
    <dgm:cxn modelId="{75A614BC-4C14-43BA-B477-55219C9E9599}" type="presOf" srcId="{37A58404-1B16-41C1-BECF-03A8EDCD6891}" destId="{6BAAD87C-3F2E-409F-B4FD-C66A2487E9B4}" srcOrd="0" destOrd="0" presId="urn:microsoft.com/office/officeart/2005/8/layout/process1"/>
    <dgm:cxn modelId="{F95135E8-AD89-45E4-8C70-DCF8E46EEB47}" srcId="{37A58404-1B16-41C1-BECF-03A8EDCD6891}" destId="{19AC4675-BE72-465F-A662-6C327C6ADE34}" srcOrd="2" destOrd="0" parTransId="{DC7F64E9-722F-4816-9D1E-312714FF490F}" sibTransId="{3389D925-2D67-4090-BFC9-404548833E98}"/>
    <dgm:cxn modelId="{FE2E5A68-5A8E-4C3F-B234-48A51BCE9F7E}" srcId="{37A58404-1B16-41C1-BECF-03A8EDCD6891}" destId="{60B91438-A78B-4933-B0D9-51A05D221681}" srcOrd="0" destOrd="0" parTransId="{1F6076A7-807F-4BE7-907E-5E3DF606DD65}" sibTransId="{4D66763B-8A91-49A5-A81C-EA6FD32F8670}"/>
    <dgm:cxn modelId="{ED133A15-E6BF-4328-9C99-CD679456C4F3}" type="presOf" srcId="{3389D925-2D67-4090-BFC9-404548833E98}" destId="{C5395D64-F20F-4139-8875-6449C752F363}" srcOrd="0" destOrd="0" presId="urn:microsoft.com/office/officeart/2005/8/layout/process1"/>
    <dgm:cxn modelId="{95D9A64B-FC16-4B97-A870-81F9640D1A67}" srcId="{37A58404-1B16-41C1-BECF-03A8EDCD6891}" destId="{CA1BB47C-B259-451B-A06D-D65F30C84037}" srcOrd="3" destOrd="0" parTransId="{0265A190-7EA5-4037-9040-0DCFEB602EAD}" sibTransId="{532F5372-7A64-4195-9C10-8645F76B1D39}"/>
    <dgm:cxn modelId="{6355771D-F2F2-4889-98C4-D8F2256D8731}" type="presOf" srcId="{CA1BB47C-B259-451B-A06D-D65F30C84037}" destId="{AD047170-2CBB-48F4-BCDE-2CF6D7C224D4}" srcOrd="0" destOrd="0" presId="urn:microsoft.com/office/officeart/2005/8/layout/process1"/>
    <dgm:cxn modelId="{9693C558-424C-4B41-B4E8-4691BF56DD49}" type="presOf" srcId="{3389D925-2D67-4090-BFC9-404548833E98}" destId="{52C8E24D-141A-4E20-B3AD-03F4A1A8A631}" srcOrd="1" destOrd="0" presId="urn:microsoft.com/office/officeart/2005/8/layout/process1"/>
    <dgm:cxn modelId="{BCBC4BC8-D818-48EE-8DF8-301F5AAEE70A}" type="presOf" srcId="{4D66763B-8A91-49A5-A81C-EA6FD32F8670}" destId="{672C0CF7-441D-4642-A9AE-6B6C98410371}" srcOrd="1" destOrd="0" presId="urn:microsoft.com/office/officeart/2005/8/layout/process1"/>
    <dgm:cxn modelId="{B50699D3-0132-4812-BFBC-011480E7C030}" type="presOf" srcId="{45E380BA-2A98-4048-9698-D350E0AEC28E}" destId="{46BDD66A-197F-4FD9-8315-17270AB00DEC}" srcOrd="0" destOrd="0" presId="urn:microsoft.com/office/officeart/2005/8/layout/process1"/>
    <dgm:cxn modelId="{26ECF80F-C947-44DA-B23A-07DE81DC8E2B}" type="presOf" srcId="{19AC4675-BE72-465F-A662-6C327C6ADE34}" destId="{0FBD6EB4-392A-473A-A47C-97768B130F29}" srcOrd="0" destOrd="0" presId="urn:microsoft.com/office/officeart/2005/8/layout/process1"/>
    <dgm:cxn modelId="{1546AB89-FBF1-4E6E-91EB-843A3CC6E1B3}" type="presOf" srcId="{4D66763B-8A91-49A5-A81C-EA6FD32F8670}" destId="{77757864-22B2-45AB-89CD-A6FF5A3F4E3D}" srcOrd="0" destOrd="0" presId="urn:microsoft.com/office/officeart/2005/8/layout/process1"/>
    <dgm:cxn modelId="{9305F0D4-9762-45E2-A650-E6DDCF9324DD}" type="presOf" srcId="{57A9F7F8-4C60-4628-A294-09DD1CDC8B36}" destId="{33C53343-2B6D-4743-8DC0-E0A341384A83}" srcOrd="0" destOrd="0" presId="urn:microsoft.com/office/officeart/2005/8/layout/process1"/>
    <dgm:cxn modelId="{94D7FB31-3A70-4FF3-A0BF-DF8C18056D35}" type="presOf" srcId="{57A9F7F8-4C60-4628-A294-09DD1CDC8B36}" destId="{E3875C46-F732-44B2-B4C8-94536A11487C}" srcOrd="1" destOrd="0" presId="urn:microsoft.com/office/officeart/2005/8/layout/process1"/>
    <dgm:cxn modelId="{DE23059B-C2E5-40E8-9233-E40CC63B35E1}" type="presParOf" srcId="{6BAAD87C-3F2E-409F-B4FD-C66A2487E9B4}" destId="{EE744FAB-43EF-44A1-AE8D-625151D4F8A9}" srcOrd="0" destOrd="0" presId="urn:microsoft.com/office/officeart/2005/8/layout/process1"/>
    <dgm:cxn modelId="{8E6DAA25-48AA-46E0-BC19-3013F37CB50E}" type="presParOf" srcId="{6BAAD87C-3F2E-409F-B4FD-C66A2487E9B4}" destId="{77757864-22B2-45AB-89CD-A6FF5A3F4E3D}" srcOrd="1" destOrd="0" presId="urn:microsoft.com/office/officeart/2005/8/layout/process1"/>
    <dgm:cxn modelId="{9C03EE95-D09F-4FCB-B181-8477F5F59BCA}" type="presParOf" srcId="{77757864-22B2-45AB-89CD-A6FF5A3F4E3D}" destId="{672C0CF7-441D-4642-A9AE-6B6C98410371}" srcOrd="0" destOrd="0" presId="urn:microsoft.com/office/officeart/2005/8/layout/process1"/>
    <dgm:cxn modelId="{7211821F-45E7-42BA-B01D-27CAB88FA854}" type="presParOf" srcId="{6BAAD87C-3F2E-409F-B4FD-C66A2487E9B4}" destId="{46BDD66A-197F-4FD9-8315-17270AB00DEC}" srcOrd="2" destOrd="0" presId="urn:microsoft.com/office/officeart/2005/8/layout/process1"/>
    <dgm:cxn modelId="{4139A555-DB3C-445C-95D8-CFD0F6806872}" type="presParOf" srcId="{6BAAD87C-3F2E-409F-B4FD-C66A2487E9B4}" destId="{33C53343-2B6D-4743-8DC0-E0A341384A83}" srcOrd="3" destOrd="0" presId="urn:microsoft.com/office/officeart/2005/8/layout/process1"/>
    <dgm:cxn modelId="{9179AA10-B82C-46A8-AC03-F1D790E9C1BF}" type="presParOf" srcId="{33C53343-2B6D-4743-8DC0-E0A341384A83}" destId="{E3875C46-F732-44B2-B4C8-94536A11487C}" srcOrd="0" destOrd="0" presId="urn:microsoft.com/office/officeart/2005/8/layout/process1"/>
    <dgm:cxn modelId="{89ECB33A-7BA1-4440-82B8-D1599DE811C9}" type="presParOf" srcId="{6BAAD87C-3F2E-409F-B4FD-C66A2487E9B4}" destId="{0FBD6EB4-392A-473A-A47C-97768B130F29}" srcOrd="4" destOrd="0" presId="urn:microsoft.com/office/officeart/2005/8/layout/process1"/>
    <dgm:cxn modelId="{401CBC75-E3A7-4965-9879-F9BD0C9183BF}" type="presParOf" srcId="{6BAAD87C-3F2E-409F-B4FD-C66A2487E9B4}" destId="{C5395D64-F20F-4139-8875-6449C752F363}" srcOrd="5" destOrd="0" presId="urn:microsoft.com/office/officeart/2005/8/layout/process1"/>
    <dgm:cxn modelId="{6F8BA25D-55B1-4812-A50C-3F1428EE2856}" type="presParOf" srcId="{C5395D64-F20F-4139-8875-6449C752F363}" destId="{52C8E24D-141A-4E20-B3AD-03F4A1A8A631}" srcOrd="0" destOrd="0" presId="urn:microsoft.com/office/officeart/2005/8/layout/process1"/>
    <dgm:cxn modelId="{5B7328AA-7F7E-483D-ABAC-242B86DC1AF8}" type="presParOf" srcId="{6BAAD87C-3F2E-409F-B4FD-C66A2487E9B4}" destId="{AD047170-2CBB-48F4-BCDE-2CF6D7C224D4}"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44FAB-43EF-44A1-AE8D-625151D4F8A9}">
      <dsp:nvSpPr>
        <dsp:cNvPr id="0" name=""/>
        <dsp:cNvSpPr/>
      </dsp:nvSpPr>
      <dsp:spPr>
        <a:xfrm>
          <a:off x="3571" y="2240822"/>
          <a:ext cx="1561703" cy="937021"/>
        </a:xfrm>
        <a:prstGeom prst="roundRect">
          <a:avLst>
            <a:gd name="adj" fmla="val 10000"/>
          </a:avLst>
        </a:prstGeom>
        <a:solidFill>
          <a:srgbClr val="1D37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err="1"/>
            <a:t>Use</a:t>
          </a:r>
          <a:r>
            <a:rPr lang="de-DE" sz="2400" kern="1200" dirty="0"/>
            <a:t> </a:t>
          </a:r>
          <a:r>
            <a:rPr lang="de-DE" sz="2400" kern="1200" dirty="0" err="1"/>
            <a:t>of</a:t>
          </a:r>
          <a:r>
            <a:rPr lang="de-DE" sz="2400" kern="1200" dirty="0"/>
            <a:t> </a:t>
          </a:r>
          <a:r>
            <a:rPr lang="de-DE" sz="2400" kern="1200" dirty="0" err="1"/>
            <a:t>materials</a:t>
          </a:r>
          <a:endParaRPr lang="de-DE" sz="2400" kern="1200" dirty="0"/>
        </a:p>
      </dsp:txBody>
      <dsp:txXfrm>
        <a:off x="31015" y="2268266"/>
        <a:ext cx="1506815" cy="882133"/>
      </dsp:txXfrm>
    </dsp:sp>
    <dsp:sp modelId="{77757864-22B2-45AB-89CD-A6FF5A3F4E3D}">
      <dsp:nvSpPr>
        <dsp:cNvPr id="0" name=""/>
        <dsp:cNvSpPr/>
      </dsp:nvSpPr>
      <dsp:spPr>
        <a:xfrm>
          <a:off x="1721445" y="2515682"/>
          <a:ext cx="331081" cy="387302"/>
        </a:xfrm>
        <a:prstGeom prst="rightArrow">
          <a:avLst>
            <a:gd name="adj1" fmla="val 60000"/>
            <a:gd name="adj2" fmla="val 50000"/>
          </a:avLst>
        </a:prstGeom>
        <a:solidFill>
          <a:schemeClr val="accent1">
            <a:tint val="60000"/>
            <a:hueOff val="0"/>
            <a:satOff val="0"/>
            <a:lumOff val="0"/>
            <a:alphaOff val="0"/>
          </a:schemeClr>
        </a:solidFill>
        <a:ln w="12700">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1721445" y="2593142"/>
        <a:ext cx="231757" cy="232382"/>
      </dsp:txXfrm>
    </dsp:sp>
    <dsp:sp modelId="{46BDD66A-197F-4FD9-8315-17270AB00DEC}">
      <dsp:nvSpPr>
        <dsp:cNvPr id="0" name=""/>
        <dsp:cNvSpPr/>
      </dsp:nvSpPr>
      <dsp:spPr>
        <a:xfrm>
          <a:off x="2189956" y="2240822"/>
          <a:ext cx="1561703" cy="937021"/>
        </a:xfrm>
        <a:prstGeom prst="roundRect">
          <a:avLst>
            <a:gd name="adj" fmla="val 10000"/>
          </a:avLst>
        </a:prstGeom>
        <a:solidFill>
          <a:srgbClr val="62B24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err="1"/>
            <a:t>Product</a:t>
          </a:r>
          <a:r>
            <a:rPr lang="de-DE" sz="2400" kern="1200" dirty="0"/>
            <a:t> </a:t>
          </a:r>
          <a:r>
            <a:rPr lang="de-DE" sz="2400" kern="1200" dirty="0" err="1"/>
            <a:t>lifetime</a:t>
          </a:r>
          <a:endParaRPr lang="de-DE" sz="2400" kern="1200" dirty="0"/>
        </a:p>
      </dsp:txBody>
      <dsp:txXfrm>
        <a:off x="2217400" y="2268266"/>
        <a:ext cx="1506815" cy="882133"/>
      </dsp:txXfrm>
    </dsp:sp>
    <dsp:sp modelId="{33C53343-2B6D-4743-8DC0-E0A341384A83}">
      <dsp:nvSpPr>
        <dsp:cNvPr id="0" name=""/>
        <dsp:cNvSpPr/>
      </dsp:nvSpPr>
      <dsp:spPr>
        <a:xfrm>
          <a:off x="3907829" y="2515682"/>
          <a:ext cx="331081" cy="387302"/>
        </a:xfrm>
        <a:prstGeom prst="rightArrow">
          <a:avLst>
            <a:gd name="adj1" fmla="val 60000"/>
            <a:gd name="adj2" fmla="val 50000"/>
          </a:avLst>
        </a:prstGeom>
        <a:solidFill>
          <a:schemeClr val="accent1">
            <a:tint val="60000"/>
            <a:hueOff val="0"/>
            <a:satOff val="0"/>
            <a:lumOff val="0"/>
            <a:alphaOff val="0"/>
          </a:schemeClr>
        </a:solidFill>
        <a:ln w="12700">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3907829" y="2593142"/>
        <a:ext cx="231757" cy="232382"/>
      </dsp:txXfrm>
    </dsp:sp>
    <dsp:sp modelId="{0FBD6EB4-392A-473A-A47C-97768B130F29}">
      <dsp:nvSpPr>
        <dsp:cNvPr id="0" name=""/>
        <dsp:cNvSpPr/>
      </dsp:nvSpPr>
      <dsp:spPr>
        <a:xfrm>
          <a:off x="4376340" y="2240822"/>
          <a:ext cx="1561703" cy="937021"/>
        </a:xfrm>
        <a:prstGeom prst="roundRect">
          <a:avLst>
            <a:gd name="adj" fmla="val 10000"/>
          </a:avLst>
        </a:prstGeom>
        <a:solidFill>
          <a:srgbClr val="F49B2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err="1"/>
            <a:t>Product</a:t>
          </a:r>
          <a:r>
            <a:rPr lang="de-DE" sz="2400" kern="1200" dirty="0"/>
            <a:t> </a:t>
          </a:r>
          <a:r>
            <a:rPr lang="de-DE" sz="2400" kern="1200" dirty="0" err="1"/>
            <a:t>capacity</a:t>
          </a:r>
          <a:endParaRPr lang="de-DE" sz="2400" kern="1200" dirty="0"/>
        </a:p>
      </dsp:txBody>
      <dsp:txXfrm>
        <a:off x="4403784" y="2268266"/>
        <a:ext cx="1506815" cy="882133"/>
      </dsp:txXfrm>
    </dsp:sp>
    <dsp:sp modelId="{C5395D64-F20F-4139-8875-6449C752F363}">
      <dsp:nvSpPr>
        <dsp:cNvPr id="0" name=""/>
        <dsp:cNvSpPr/>
      </dsp:nvSpPr>
      <dsp:spPr>
        <a:xfrm>
          <a:off x="6094214" y="2515682"/>
          <a:ext cx="331081" cy="387302"/>
        </a:xfrm>
        <a:prstGeom prst="rightArrow">
          <a:avLst>
            <a:gd name="adj1" fmla="val 60000"/>
            <a:gd name="adj2" fmla="val 50000"/>
          </a:avLst>
        </a:prstGeom>
        <a:solidFill>
          <a:schemeClr val="accent1">
            <a:tint val="60000"/>
            <a:hueOff val="0"/>
            <a:satOff val="0"/>
            <a:lumOff val="0"/>
            <a:alphaOff val="0"/>
          </a:schemeClr>
        </a:solidFill>
        <a:ln w="12700">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6094214" y="2593142"/>
        <a:ext cx="231757" cy="232382"/>
      </dsp:txXfrm>
    </dsp:sp>
    <dsp:sp modelId="{AD047170-2CBB-48F4-BCDE-2CF6D7C224D4}">
      <dsp:nvSpPr>
        <dsp:cNvPr id="0" name=""/>
        <dsp:cNvSpPr/>
      </dsp:nvSpPr>
      <dsp:spPr>
        <a:xfrm>
          <a:off x="6562724" y="2240822"/>
          <a:ext cx="1561703" cy="937021"/>
        </a:xfrm>
        <a:prstGeom prst="roundRect">
          <a:avLst>
            <a:gd name="adj" fmla="val 10000"/>
          </a:avLst>
        </a:prstGeom>
        <a:solidFill>
          <a:srgbClr val="8F18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a:t>End </a:t>
          </a:r>
          <a:r>
            <a:rPr lang="de-DE" sz="2400" kern="1200" dirty="0" err="1"/>
            <a:t>of</a:t>
          </a:r>
          <a:r>
            <a:rPr lang="de-DE" sz="2400" kern="1200" dirty="0"/>
            <a:t> </a:t>
          </a:r>
          <a:r>
            <a:rPr lang="de-DE" sz="2400" kern="1200" dirty="0" err="1"/>
            <a:t>life</a:t>
          </a:r>
          <a:r>
            <a:rPr lang="de-DE" sz="2400" kern="1200" dirty="0"/>
            <a:t> </a:t>
          </a:r>
          <a:r>
            <a:rPr lang="de-DE" sz="2400" kern="1200" dirty="0" err="1"/>
            <a:t>value</a:t>
          </a:r>
          <a:endParaRPr lang="de-DE" sz="2400" kern="1200" dirty="0"/>
        </a:p>
      </dsp:txBody>
      <dsp:txXfrm>
        <a:off x="6590168" y="2268266"/>
        <a:ext cx="1506815" cy="88213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D54349-F4E1-4C6A-92BB-DF9C481C53B9}" type="datetimeFigureOut">
              <a:rPr lang="de-DE" smtClean="0"/>
              <a:t>15.12.2023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88B85-BBDB-4400-990B-89FE3B198244}" type="slidenum">
              <a:rPr lang="de-DE" smtClean="0"/>
              <a:t>‹Nr.›</a:t>
            </a:fld>
            <a:endParaRPr lang="de-DE"/>
          </a:p>
        </p:txBody>
      </p:sp>
    </p:spTree>
    <p:extLst>
      <p:ext uri="{BB962C8B-B14F-4D97-AF65-F5344CB8AC3E}">
        <p14:creationId xmlns:p14="http://schemas.microsoft.com/office/powerpoint/2010/main" val="146481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With Up2Circ small and medium sized enterprises (SMEs) can</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discover opportunities of circular innovation</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learn how to develop a suitable action plan for transition measures</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apply for funding of implementation projects</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share their experiences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To apply for funding in Up2Circ Incentive Scheme, prior active involvement in Up2Circ Academy is required!</a:t>
            </a:r>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2</a:t>
            </a:fld>
            <a:endParaRPr lang="de-DE"/>
          </a:p>
        </p:txBody>
      </p:sp>
    </p:spTree>
    <p:extLst>
      <p:ext uri="{BB962C8B-B14F-4D97-AF65-F5344CB8AC3E}">
        <p14:creationId xmlns:p14="http://schemas.microsoft.com/office/powerpoint/2010/main" val="2900777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15</a:t>
            </a:fld>
            <a:endParaRPr lang="de-DE"/>
          </a:p>
        </p:txBody>
      </p:sp>
    </p:spTree>
    <p:extLst>
      <p:ext uri="{BB962C8B-B14F-4D97-AF65-F5344CB8AC3E}">
        <p14:creationId xmlns:p14="http://schemas.microsoft.com/office/powerpoint/2010/main" val="2116519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Could</a:t>
            </a:r>
            <a:r>
              <a:rPr lang="de-DE" dirty="0"/>
              <a:t> </a:t>
            </a:r>
            <a:r>
              <a:rPr lang="de-DE" dirty="0" err="1"/>
              <a:t>your</a:t>
            </a:r>
            <a:r>
              <a:rPr lang="de-DE" dirty="0"/>
              <a:t> </a:t>
            </a:r>
            <a:r>
              <a:rPr lang="de-DE" dirty="0" err="1"/>
              <a:t>resource</a:t>
            </a:r>
            <a:r>
              <a:rPr lang="de-DE" dirty="0"/>
              <a:t> </a:t>
            </a:r>
            <a:r>
              <a:rPr lang="de-DE" dirty="0" err="1"/>
              <a:t>inflows</a:t>
            </a:r>
            <a:r>
              <a:rPr lang="de-DE" dirty="0"/>
              <a:t> </a:t>
            </a:r>
            <a:r>
              <a:rPr lang="de-DE" dirty="0" err="1"/>
              <a:t>be</a:t>
            </a:r>
            <a:r>
              <a:rPr lang="de-DE" dirty="0"/>
              <a:t> </a:t>
            </a:r>
            <a:r>
              <a:rPr lang="de-DE" dirty="0" err="1"/>
              <a:t>reduced</a:t>
            </a:r>
            <a:r>
              <a:rPr lang="de-DE" dirty="0"/>
              <a:t> </a:t>
            </a:r>
            <a:r>
              <a:rPr lang="de-DE" dirty="0" err="1"/>
              <a:t>or</a:t>
            </a:r>
            <a:r>
              <a:rPr lang="de-DE" dirty="0"/>
              <a:t> </a:t>
            </a:r>
            <a:r>
              <a:rPr lang="de-DE" dirty="0" err="1"/>
              <a:t>could</a:t>
            </a:r>
            <a:r>
              <a:rPr lang="de-DE" dirty="0"/>
              <a:t> </a:t>
            </a:r>
            <a:r>
              <a:rPr lang="de-DE" dirty="0" err="1"/>
              <a:t>they</a:t>
            </a:r>
            <a:r>
              <a:rPr lang="de-DE" dirty="0"/>
              <a:t> </a:t>
            </a:r>
            <a:r>
              <a:rPr lang="de-DE" dirty="0" err="1"/>
              <a:t>be</a:t>
            </a:r>
            <a:r>
              <a:rPr lang="de-DE" dirty="0"/>
              <a:t> </a:t>
            </a:r>
            <a:r>
              <a:rPr lang="de-DE" dirty="0" err="1"/>
              <a:t>made</a:t>
            </a:r>
            <a:r>
              <a:rPr lang="de-DE" dirty="0"/>
              <a:t> </a:t>
            </a:r>
            <a:r>
              <a:rPr lang="de-DE" dirty="0" err="1"/>
              <a:t>more</a:t>
            </a:r>
            <a:r>
              <a:rPr lang="de-DE" dirty="0"/>
              <a:t> </a:t>
            </a:r>
            <a:r>
              <a:rPr lang="de-DE" dirty="0" err="1"/>
              <a:t>sustainable</a:t>
            </a:r>
            <a:r>
              <a:rPr lang="de-DE" dirty="0"/>
              <a:t>? </a:t>
            </a:r>
            <a:r>
              <a:rPr lang="de-DE" sz="1050" i="1" dirty="0"/>
              <a:t>(REDUCE </a:t>
            </a:r>
            <a:r>
              <a:rPr lang="de-DE" sz="1050" i="1" dirty="0" err="1"/>
              <a:t>or</a:t>
            </a:r>
            <a:r>
              <a:rPr lang="de-DE" sz="1050" i="1" dirty="0"/>
              <a:t> MAKE CLEAN: e.g. </a:t>
            </a:r>
            <a:r>
              <a:rPr lang="de-DE" sz="1050" i="1" dirty="0" err="1"/>
              <a:t>optimization</a:t>
            </a:r>
            <a:r>
              <a:rPr lang="de-DE" sz="1050" i="1" dirty="0"/>
              <a:t> </a:t>
            </a:r>
            <a:r>
              <a:rPr lang="de-DE" sz="1050" i="1" dirty="0" err="1"/>
              <a:t>of</a:t>
            </a:r>
            <a:r>
              <a:rPr lang="de-DE" sz="1050" i="1" dirty="0"/>
              <a:t> material </a:t>
            </a:r>
            <a:r>
              <a:rPr lang="de-DE" sz="1050" i="1" dirty="0" err="1"/>
              <a:t>and</a:t>
            </a:r>
            <a:r>
              <a:rPr lang="de-DE" sz="1050" i="1" dirty="0"/>
              <a:t> </a:t>
            </a:r>
            <a:r>
              <a:rPr lang="de-DE" sz="1050" i="1" dirty="0" err="1"/>
              <a:t>energy</a:t>
            </a:r>
            <a:r>
              <a:rPr lang="de-DE" sz="1050" i="1" dirty="0"/>
              <a:t> </a:t>
            </a:r>
            <a:r>
              <a:rPr lang="de-DE" sz="1050" i="1" dirty="0" err="1"/>
              <a:t>flows</a:t>
            </a:r>
            <a:r>
              <a:rPr lang="de-DE" sz="1050" i="1" dirty="0"/>
              <a:t>, </a:t>
            </a:r>
            <a:r>
              <a:rPr lang="de-DE" sz="1050" i="1" dirty="0" err="1"/>
              <a:t>replacing</a:t>
            </a:r>
            <a:r>
              <a:rPr lang="de-DE" sz="1050" i="1" dirty="0"/>
              <a:t> fossil </a:t>
            </a:r>
            <a:r>
              <a:rPr lang="de-DE" sz="1050" i="1" dirty="0" err="1"/>
              <a:t>materials</a:t>
            </a:r>
            <a:r>
              <a:rPr lang="de-DE" sz="1050" i="1" dirty="0"/>
              <a:t> </a:t>
            </a:r>
            <a:r>
              <a:rPr lang="de-DE" sz="1050" i="1" dirty="0" err="1"/>
              <a:t>with</a:t>
            </a:r>
            <a:r>
              <a:rPr lang="de-DE" sz="1050" i="1" dirty="0"/>
              <a:t> </a:t>
            </a:r>
            <a:r>
              <a:rPr lang="de-DE" sz="1050" i="1" dirty="0" err="1"/>
              <a:t>biobased</a:t>
            </a:r>
            <a:r>
              <a:rPr lang="de-DE" sz="1050" i="1" dirty="0"/>
              <a:t> </a:t>
            </a:r>
            <a:r>
              <a:rPr lang="de-DE" sz="1050" i="1" dirty="0" err="1"/>
              <a:t>ones</a:t>
            </a:r>
            <a:r>
              <a:rPr lang="de-DE" sz="1050" i="1" dirty="0"/>
              <a:t>, </a:t>
            </a:r>
            <a:r>
              <a:rPr lang="de-DE" sz="1050" i="1" dirty="0" err="1"/>
              <a:t>lightweight</a:t>
            </a:r>
            <a:r>
              <a:rPr lang="de-DE" sz="1050" i="1" dirty="0"/>
              <a:t> </a:t>
            </a:r>
            <a:r>
              <a:rPr lang="de-DE" sz="1050" i="1" dirty="0" err="1"/>
              <a:t>production</a:t>
            </a:r>
            <a:r>
              <a:rPr lang="de-DE" sz="1050" i="1" dirty="0"/>
              <a:t>, </a:t>
            </a:r>
            <a:r>
              <a:rPr lang="de-DE" sz="1050" i="1" dirty="0" err="1"/>
              <a:t>establishing</a:t>
            </a:r>
            <a:r>
              <a:rPr lang="de-DE" sz="1050" i="1" dirty="0"/>
              <a:t> </a:t>
            </a:r>
            <a:r>
              <a:rPr lang="de-DE" sz="1050" i="1" dirty="0" err="1"/>
              <a:t>circular</a:t>
            </a:r>
            <a:r>
              <a:rPr lang="de-DE" sz="1050" i="1" dirty="0"/>
              <a:t> </a:t>
            </a:r>
            <a:r>
              <a:rPr lang="de-DE" sz="1050" i="1" dirty="0" err="1"/>
              <a:t>supply</a:t>
            </a:r>
            <a:r>
              <a:rPr lang="de-DE" sz="1050" i="1" dirty="0"/>
              <a:t> </a:t>
            </a:r>
            <a:r>
              <a:rPr lang="de-DE" sz="1050" i="1" dirty="0" err="1"/>
              <a:t>chains</a:t>
            </a:r>
            <a:r>
              <a:rPr lang="de-DE" sz="1050" i="1" dirty="0"/>
              <a:t>, </a:t>
            </a:r>
            <a:r>
              <a:rPr lang="de-DE" sz="1050" i="1" dirty="0" err="1"/>
              <a:t>local</a:t>
            </a:r>
            <a:r>
              <a:rPr lang="de-DE" sz="1050" i="1" dirty="0"/>
              <a:t> </a:t>
            </a:r>
            <a:r>
              <a:rPr lang="de-DE" sz="1050" i="1" dirty="0" err="1"/>
              <a:t>supply</a:t>
            </a:r>
            <a:r>
              <a:rPr lang="de-DE" sz="1050" i="1" dirty="0"/>
              <a:t>, </a:t>
            </a:r>
            <a:r>
              <a:rPr lang="de-DE" sz="1050" i="1" dirty="0" err="1"/>
              <a:t>avoiding</a:t>
            </a:r>
            <a:r>
              <a:rPr lang="de-DE" sz="1050" i="1" dirty="0"/>
              <a:t> </a:t>
            </a:r>
            <a:r>
              <a:rPr lang="de-DE" sz="1050" i="1" dirty="0" err="1"/>
              <a:t>toxic</a:t>
            </a:r>
            <a:r>
              <a:rPr lang="de-DE" sz="1050" i="1" dirty="0"/>
              <a:t> </a:t>
            </a:r>
            <a:r>
              <a:rPr lang="de-DE" sz="1050" i="1" dirty="0" err="1"/>
              <a:t>substances</a:t>
            </a:r>
            <a:r>
              <a:rPr lang="de-DE" sz="1050" i="1" dirty="0"/>
              <a:t>…)</a:t>
            </a:r>
          </a:p>
          <a:p>
            <a:endParaRPr lang="de-DE" sz="105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err="1"/>
              <a:t>Could</a:t>
            </a:r>
            <a:r>
              <a:rPr lang="de-DE" dirty="0"/>
              <a:t> </a:t>
            </a:r>
            <a:r>
              <a:rPr lang="de-DE" dirty="0" err="1"/>
              <a:t>your</a:t>
            </a:r>
            <a:r>
              <a:rPr lang="de-DE" dirty="0"/>
              <a:t> </a:t>
            </a:r>
            <a:r>
              <a:rPr lang="de-DE" dirty="0" err="1"/>
              <a:t>resource</a:t>
            </a:r>
            <a:r>
              <a:rPr lang="de-DE" dirty="0"/>
              <a:t> </a:t>
            </a:r>
            <a:r>
              <a:rPr lang="de-DE" dirty="0" err="1"/>
              <a:t>outflows</a:t>
            </a:r>
            <a:r>
              <a:rPr lang="de-DE" dirty="0"/>
              <a:t> </a:t>
            </a:r>
            <a:r>
              <a:rPr lang="de-DE" dirty="0" err="1"/>
              <a:t>be</a:t>
            </a:r>
            <a:r>
              <a:rPr lang="de-DE" dirty="0"/>
              <a:t> </a:t>
            </a:r>
            <a:r>
              <a:rPr lang="de-DE" dirty="0" err="1"/>
              <a:t>reduced</a:t>
            </a:r>
            <a:r>
              <a:rPr lang="de-DE" dirty="0"/>
              <a:t>, </a:t>
            </a:r>
            <a:r>
              <a:rPr lang="de-DE" dirty="0" err="1"/>
              <a:t>made</a:t>
            </a:r>
            <a:r>
              <a:rPr lang="de-DE" dirty="0"/>
              <a:t> clean, </a:t>
            </a:r>
            <a:r>
              <a:rPr lang="de-DE" dirty="0" err="1"/>
              <a:t>valorized</a:t>
            </a:r>
            <a:r>
              <a:rPr lang="de-DE" dirty="0"/>
              <a:t> </a:t>
            </a:r>
            <a:r>
              <a:rPr lang="de-DE" dirty="0" err="1"/>
              <a:t>or</a:t>
            </a:r>
            <a:r>
              <a:rPr lang="de-DE" dirty="0"/>
              <a:t> </a:t>
            </a:r>
            <a:r>
              <a:rPr lang="de-DE" dirty="0" err="1"/>
              <a:t>recycled</a:t>
            </a:r>
            <a:r>
              <a:rPr lang="de-DE" dirty="0"/>
              <a:t>?</a:t>
            </a:r>
            <a:r>
              <a:rPr lang="de-DE" sz="1050" dirty="0"/>
              <a:t> </a:t>
            </a:r>
            <a:r>
              <a:rPr lang="en-GB" sz="1200" i="1" kern="1200" dirty="0">
                <a:solidFill>
                  <a:schemeClr val="tx1"/>
                </a:solidFill>
                <a:effectLst/>
                <a:latin typeface="+mn-lt"/>
                <a:ea typeface="+mn-ea"/>
                <a:cs typeface="+mn-cs"/>
              </a:rPr>
              <a:t>(REDUCE, MAKE CLEAN, VALORIZE or RECYCLE: e.g. separation of materials, re-use of production waste, </a:t>
            </a:r>
            <a:r>
              <a:rPr lang="en-GB" sz="1200" i="1" kern="1200" dirty="0" err="1">
                <a:solidFill>
                  <a:schemeClr val="tx1"/>
                </a:solidFill>
                <a:effectLst/>
                <a:latin typeface="+mn-lt"/>
                <a:ea typeface="+mn-ea"/>
                <a:cs typeface="+mn-cs"/>
              </a:rPr>
              <a:t>valorization</a:t>
            </a:r>
            <a:r>
              <a:rPr lang="en-GB" sz="1200" i="1" kern="1200" dirty="0">
                <a:solidFill>
                  <a:schemeClr val="tx1"/>
                </a:solidFill>
                <a:effectLst/>
                <a:latin typeface="+mn-lt"/>
                <a:ea typeface="+mn-ea"/>
                <a:cs typeface="+mn-cs"/>
              </a:rPr>
              <a:t> of by-products, reduction of waste and emissions…)</a:t>
            </a:r>
            <a:endParaRPr lang="de-DE" sz="1050" i="1" dirty="0"/>
          </a:p>
          <a:p>
            <a:endParaRPr lang="de-DE" sz="1050" i="1" dirty="0"/>
          </a:p>
          <a:p>
            <a:r>
              <a:rPr lang="de-DE" dirty="0" err="1"/>
              <a:t>Could</a:t>
            </a:r>
            <a:r>
              <a:rPr lang="de-DE" dirty="0"/>
              <a:t> </a:t>
            </a:r>
            <a:r>
              <a:rPr lang="de-DE" dirty="0" err="1"/>
              <a:t>you</a:t>
            </a:r>
            <a:r>
              <a:rPr lang="de-DE" dirty="0"/>
              <a:t> </a:t>
            </a:r>
            <a:r>
              <a:rPr lang="de-DE" dirty="0" err="1"/>
              <a:t>extend</a:t>
            </a:r>
            <a:r>
              <a:rPr lang="de-DE" dirty="0"/>
              <a:t> </a:t>
            </a:r>
            <a:r>
              <a:rPr lang="de-DE" dirty="0" err="1"/>
              <a:t>your</a:t>
            </a:r>
            <a:r>
              <a:rPr lang="de-DE" dirty="0"/>
              <a:t> </a:t>
            </a:r>
            <a:r>
              <a:rPr lang="de-DE" dirty="0" err="1"/>
              <a:t>value</a:t>
            </a:r>
            <a:r>
              <a:rPr lang="de-DE" dirty="0"/>
              <a:t> </a:t>
            </a:r>
            <a:r>
              <a:rPr lang="de-DE" dirty="0" err="1"/>
              <a:t>chain</a:t>
            </a:r>
            <a:r>
              <a:rPr lang="de-DE" dirty="0"/>
              <a:t> </a:t>
            </a:r>
            <a:r>
              <a:rPr lang="de-DE" dirty="0" err="1"/>
              <a:t>and</a:t>
            </a:r>
            <a:r>
              <a:rPr lang="de-DE" dirty="0"/>
              <a:t> </a:t>
            </a:r>
            <a:r>
              <a:rPr lang="de-DE" dirty="0" err="1"/>
              <a:t>contribute</a:t>
            </a:r>
            <a:r>
              <a:rPr lang="de-DE" dirty="0"/>
              <a:t> </a:t>
            </a:r>
            <a:r>
              <a:rPr lang="de-DE" dirty="0" err="1"/>
              <a:t>to</a:t>
            </a:r>
            <a:r>
              <a:rPr lang="de-DE" dirty="0"/>
              <a:t> </a:t>
            </a:r>
            <a:r>
              <a:rPr lang="de-DE" dirty="0" err="1"/>
              <a:t>keeping</a:t>
            </a:r>
            <a:r>
              <a:rPr lang="de-DE" dirty="0"/>
              <a:t> </a:t>
            </a:r>
            <a:r>
              <a:rPr lang="de-DE" dirty="0" err="1"/>
              <a:t>value</a:t>
            </a:r>
            <a:r>
              <a:rPr lang="de-DE" dirty="0"/>
              <a:t> </a:t>
            </a:r>
            <a:r>
              <a:rPr lang="de-DE" dirty="0" err="1"/>
              <a:t>of</a:t>
            </a:r>
            <a:r>
              <a:rPr lang="de-DE" dirty="0"/>
              <a:t> </a:t>
            </a:r>
            <a:r>
              <a:rPr lang="de-DE" dirty="0" err="1"/>
              <a:t>products</a:t>
            </a:r>
            <a:r>
              <a:rPr lang="de-DE" dirty="0"/>
              <a:t> </a:t>
            </a:r>
            <a:r>
              <a:rPr lang="de-DE" dirty="0" err="1"/>
              <a:t>and</a:t>
            </a:r>
            <a:r>
              <a:rPr lang="de-DE" dirty="0"/>
              <a:t> </a:t>
            </a:r>
            <a:r>
              <a:rPr lang="de-DE" dirty="0" err="1"/>
              <a:t>materials</a:t>
            </a:r>
            <a:r>
              <a:rPr lang="de-DE" dirty="0"/>
              <a:t> in </a:t>
            </a:r>
            <a:r>
              <a:rPr lang="de-DE" dirty="0" err="1"/>
              <a:t>the</a:t>
            </a:r>
            <a:r>
              <a:rPr lang="de-DE" dirty="0"/>
              <a:t> </a:t>
            </a:r>
            <a:r>
              <a:rPr lang="de-DE" dirty="0" err="1"/>
              <a:t>economy</a:t>
            </a:r>
            <a:r>
              <a:rPr lang="de-DE" dirty="0"/>
              <a:t> </a:t>
            </a:r>
            <a:r>
              <a:rPr lang="de-DE" dirty="0" err="1"/>
              <a:t>as</a:t>
            </a:r>
            <a:r>
              <a:rPr lang="de-DE" dirty="0"/>
              <a:t> </a:t>
            </a:r>
            <a:r>
              <a:rPr lang="de-DE" dirty="0" err="1"/>
              <a:t>long</a:t>
            </a:r>
            <a:r>
              <a:rPr lang="de-DE" dirty="0"/>
              <a:t> </a:t>
            </a:r>
            <a:r>
              <a:rPr lang="de-DE" dirty="0" err="1"/>
              <a:t>as</a:t>
            </a:r>
            <a:r>
              <a:rPr lang="de-DE" dirty="0"/>
              <a:t> </a:t>
            </a:r>
            <a:r>
              <a:rPr lang="de-DE" dirty="0" err="1"/>
              <a:t>possible</a:t>
            </a:r>
            <a:r>
              <a:rPr lang="de-DE" dirty="0"/>
              <a:t>? </a:t>
            </a:r>
            <a:r>
              <a:rPr lang="en-GB" sz="1200" i="1" kern="1200" dirty="0">
                <a:solidFill>
                  <a:schemeClr val="tx1"/>
                </a:solidFill>
                <a:effectLst/>
                <a:latin typeface="+mn-lt"/>
                <a:ea typeface="+mn-ea"/>
                <a:cs typeface="+mn-cs"/>
              </a:rPr>
              <a:t>(REUSE, REPAIR, REMANUFACTURE, SHARE, OFFER PRODUCTS AS A SERVICE, e.g. offer products as a service instead of selling them, offer repair services, establish processes for reuse and remanufacturing…)</a:t>
            </a:r>
            <a:endParaRPr lang="de-DE" sz="1050" i="1" dirty="0"/>
          </a:p>
          <a:p>
            <a:endParaRPr lang="de-DE" sz="1050" i="1" dirty="0"/>
          </a:p>
          <a:p>
            <a:r>
              <a:rPr lang="de-DE" dirty="0" err="1"/>
              <a:t>Reflect</a:t>
            </a:r>
            <a:r>
              <a:rPr lang="de-DE" dirty="0"/>
              <a:t> </a:t>
            </a:r>
            <a:r>
              <a:rPr lang="de-DE" dirty="0" err="1"/>
              <a:t>about</a:t>
            </a:r>
            <a:r>
              <a:rPr lang="de-DE" dirty="0"/>
              <a:t> </a:t>
            </a:r>
            <a:r>
              <a:rPr lang="de-DE" dirty="0" err="1"/>
              <a:t>capacities</a:t>
            </a:r>
            <a:r>
              <a:rPr lang="de-DE" dirty="0"/>
              <a:t> </a:t>
            </a:r>
            <a:r>
              <a:rPr lang="de-DE" dirty="0" err="1"/>
              <a:t>transition</a:t>
            </a:r>
            <a:r>
              <a:rPr lang="de-DE" dirty="0"/>
              <a:t> </a:t>
            </a:r>
            <a:r>
              <a:rPr lang="de-DE" dirty="0" err="1"/>
              <a:t>measures</a:t>
            </a:r>
            <a:r>
              <a:rPr lang="de-DE" dirty="0"/>
              <a:t> </a:t>
            </a:r>
            <a:r>
              <a:rPr lang="de-DE" dirty="0" err="1"/>
              <a:t>would</a:t>
            </a:r>
            <a:r>
              <a:rPr lang="de-DE" dirty="0"/>
              <a:t> </a:t>
            </a:r>
            <a:r>
              <a:rPr lang="de-DE" dirty="0" err="1"/>
              <a:t>require</a:t>
            </a:r>
            <a:r>
              <a:rPr lang="de-DE" dirty="0"/>
              <a:t> </a:t>
            </a:r>
            <a:r>
              <a:rPr lang="de-DE" dirty="0" err="1"/>
              <a:t>and</a:t>
            </a:r>
            <a:r>
              <a:rPr lang="de-DE" dirty="0"/>
              <a:t> </a:t>
            </a:r>
            <a:r>
              <a:rPr lang="de-DE" dirty="0" err="1"/>
              <a:t>key</a:t>
            </a:r>
            <a:r>
              <a:rPr lang="de-DE" dirty="0"/>
              <a:t> </a:t>
            </a:r>
            <a:r>
              <a:rPr lang="de-DE" dirty="0" err="1"/>
              <a:t>stakeholders</a:t>
            </a:r>
            <a:r>
              <a:rPr lang="de-DE" dirty="0"/>
              <a:t> </a:t>
            </a:r>
            <a:r>
              <a:rPr lang="de-DE" dirty="0" err="1"/>
              <a:t>you</a:t>
            </a:r>
            <a:r>
              <a:rPr lang="de-DE" dirty="0"/>
              <a:t> </a:t>
            </a:r>
            <a:r>
              <a:rPr lang="de-DE" dirty="0" err="1"/>
              <a:t>would</a:t>
            </a:r>
            <a:r>
              <a:rPr lang="de-DE" dirty="0"/>
              <a:t> </a:t>
            </a:r>
            <a:r>
              <a:rPr lang="de-DE" dirty="0" err="1"/>
              <a:t>need</a:t>
            </a:r>
            <a:r>
              <a:rPr lang="de-DE" dirty="0"/>
              <a:t> </a:t>
            </a:r>
            <a:r>
              <a:rPr lang="de-DE" dirty="0" err="1"/>
              <a:t>to</a:t>
            </a:r>
            <a:r>
              <a:rPr lang="de-DE" dirty="0"/>
              <a:t> </a:t>
            </a:r>
            <a:r>
              <a:rPr lang="de-DE" dirty="0" err="1"/>
              <a:t>involve</a:t>
            </a:r>
            <a:r>
              <a:rPr lang="de-DE" dirty="0"/>
              <a:t>! </a:t>
            </a:r>
            <a:r>
              <a:rPr lang="en-GB" sz="1200" i="1" kern="1200" dirty="0">
                <a:solidFill>
                  <a:schemeClr val="tx1"/>
                </a:solidFill>
                <a:effectLst/>
                <a:latin typeface="+mn-lt"/>
                <a:ea typeface="+mn-ea"/>
                <a:cs typeface="+mn-cs"/>
              </a:rPr>
              <a:t>(CAPACITIES: For example a company that used to sell goods needs to build up new capacities if it introduces repair services or needs to develop a far more intense customer relationship if it starts to offer products as a service. STAKEHOLDERS: Circular economy benefits from involving an ecosystem perspective and partnering with solution providers or other companies along the value chain is often key to increase circularity.)</a:t>
            </a:r>
            <a:endParaRPr lang="de-DE" sz="1050" i="1" dirty="0"/>
          </a:p>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17</a:t>
            </a:fld>
            <a:endParaRPr lang="de-DE"/>
          </a:p>
        </p:txBody>
      </p:sp>
    </p:spTree>
    <p:extLst>
      <p:ext uri="{BB962C8B-B14F-4D97-AF65-F5344CB8AC3E}">
        <p14:creationId xmlns:p14="http://schemas.microsoft.com/office/powerpoint/2010/main" val="3702404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would be the opportunity to transition towards circular economy?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t>(e.g. economic benefits derived from efficient use of materials or reduction of energy use, differentiation strategy from competitors with the implementation of CE principles…)</a:t>
            </a:r>
          </a:p>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could be the obstacles to transition towards circular economy?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t>(e.g. difficulties to promote circular behaviour, challenging redesign of the value chain…) </a:t>
            </a:r>
          </a:p>
          <a:p>
            <a:endParaRPr lang="de-DE" dirty="0"/>
          </a:p>
          <a:p>
            <a:r>
              <a:rPr lang="de-DE" dirty="0" err="1"/>
              <a:t>What</a:t>
            </a:r>
            <a:r>
              <a:rPr lang="de-DE" baseline="0" dirty="0"/>
              <a:t> </a:t>
            </a:r>
            <a:r>
              <a:rPr lang="de-DE" baseline="0" dirty="0" err="1"/>
              <a:t>would</a:t>
            </a:r>
            <a:r>
              <a:rPr lang="de-DE" baseline="0" dirty="0"/>
              <a:t> </a:t>
            </a:r>
            <a:r>
              <a:rPr lang="de-DE" baseline="0" dirty="0" err="1"/>
              <a:t>be</a:t>
            </a:r>
            <a:r>
              <a:rPr lang="de-DE" baseline="0" dirty="0"/>
              <a:t> </a:t>
            </a:r>
            <a:r>
              <a:rPr lang="de-DE" baseline="0" dirty="0" err="1"/>
              <a:t>the</a:t>
            </a:r>
            <a:r>
              <a:rPr lang="de-DE" baseline="0" dirty="0"/>
              <a:t> </a:t>
            </a:r>
            <a:r>
              <a:rPr lang="de-DE" baseline="0" dirty="0" err="1"/>
              <a:t>impacts</a:t>
            </a:r>
            <a:r>
              <a:rPr lang="de-DE" baseline="0" dirty="0"/>
              <a:t> </a:t>
            </a:r>
            <a:r>
              <a:rPr lang="de-DE" baseline="0" dirty="0" err="1"/>
              <a:t>and</a:t>
            </a:r>
            <a:r>
              <a:rPr lang="de-DE" baseline="0" dirty="0"/>
              <a:t> </a:t>
            </a:r>
            <a:r>
              <a:rPr lang="de-DE" baseline="0" dirty="0" err="1"/>
              <a:t>risks</a:t>
            </a:r>
            <a:r>
              <a:rPr lang="de-DE" baseline="0" dirty="0"/>
              <a:t> </a:t>
            </a:r>
            <a:r>
              <a:rPr lang="de-DE" baseline="0" dirty="0" err="1"/>
              <a:t>of</a:t>
            </a:r>
            <a:r>
              <a:rPr lang="de-DE" baseline="0" dirty="0"/>
              <a:t> </a:t>
            </a:r>
            <a:r>
              <a:rPr lang="de-DE" baseline="0" dirty="0" err="1"/>
              <a:t>staying</a:t>
            </a:r>
            <a:r>
              <a:rPr lang="de-DE" baseline="0" dirty="0"/>
              <a:t> in a linear </a:t>
            </a:r>
            <a:r>
              <a:rPr lang="de-DE" baseline="0" dirty="0" err="1"/>
              <a:t>economy</a:t>
            </a:r>
            <a:r>
              <a:rPr lang="de-DE" baseline="0" dirty="0"/>
              <a:t>? </a:t>
            </a:r>
            <a:r>
              <a:rPr lang="de-DE" i="1" baseline="0" dirty="0"/>
              <a:t>(</a:t>
            </a:r>
            <a:r>
              <a:rPr lang="de-DE" i="1" baseline="0" dirty="0" err="1"/>
              <a:t>being</a:t>
            </a:r>
            <a:r>
              <a:rPr lang="de-DE" i="1" baseline="0" dirty="0"/>
              <a:t> </a:t>
            </a:r>
            <a:r>
              <a:rPr lang="de-DE" i="1" baseline="0" dirty="0" err="1"/>
              <a:t>further</a:t>
            </a:r>
            <a:r>
              <a:rPr lang="de-DE" i="1" baseline="0" dirty="0"/>
              <a:t> </a:t>
            </a:r>
            <a:r>
              <a:rPr lang="de-DE" i="1" baseline="0" dirty="0" err="1"/>
              <a:t>exposed</a:t>
            </a:r>
            <a:r>
              <a:rPr lang="de-DE" i="1" baseline="0" dirty="0"/>
              <a:t> </a:t>
            </a:r>
            <a:r>
              <a:rPr lang="de-DE" i="1" baseline="0" dirty="0" err="1"/>
              <a:t>to</a:t>
            </a:r>
            <a:r>
              <a:rPr lang="de-DE" i="1" baseline="0" dirty="0"/>
              <a:t> </a:t>
            </a:r>
            <a:r>
              <a:rPr lang="de-DE" i="1" baseline="0" dirty="0" err="1"/>
              <a:t>rising</a:t>
            </a:r>
            <a:r>
              <a:rPr lang="de-DE" i="1" baseline="0" dirty="0"/>
              <a:t> material </a:t>
            </a:r>
            <a:r>
              <a:rPr lang="de-DE" i="1" baseline="0" dirty="0" err="1"/>
              <a:t>and</a:t>
            </a:r>
            <a:r>
              <a:rPr lang="de-DE" i="1" baseline="0" dirty="0"/>
              <a:t> </a:t>
            </a:r>
            <a:r>
              <a:rPr lang="de-DE" i="1" baseline="0" dirty="0" err="1"/>
              <a:t>energy</a:t>
            </a:r>
            <a:r>
              <a:rPr lang="de-DE" i="1" baseline="0" dirty="0"/>
              <a:t> </a:t>
            </a:r>
            <a:r>
              <a:rPr lang="de-DE" i="1" baseline="0" dirty="0" err="1"/>
              <a:t>prices</a:t>
            </a:r>
            <a:r>
              <a:rPr lang="de-DE" i="1" baseline="0" dirty="0"/>
              <a:t> </a:t>
            </a:r>
            <a:r>
              <a:rPr lang="de-DE" i="1" baseline="0" dirty="0" err="1"/>
              <a:t>and</a:t>
            </a:r>
            <a:r>
              <a:rPr lang="de-DE" i="1" baseline="0" dirty="0"/>
              <a:t> </a:t>
            </a:r>
            <a:r>
              <a:rPr lang="de-DE" i="1" baseline="0" dirty="0" err="1"/>
              <a:t>the</a:t>
            </a:r>
            <a:r>
              <a:rPr lang="de-DE" i="1" baseline="0" dirty="0"/>
              <a:t> </a:t>
            </a:r>
            <a:r>
              <a:rPr lang="de-DE" i="1" baseline="0" dirty="0" err="1"/>
              <a:t>risk</a:t>
            </a:r>
            <a:r>
              <a:rPr lang="de-DE" i="1" baseline="0" dirty="0"/>
              <a:t> </a:t>
            </a:r>
            <a:r>
              <a:rPr lang="de-DE" i="1" baseline="0" dirty="0" err="1"/>
              <a:t>of</a:t>
            </a:r>
            <a:r>
              <a:rPr lang="de-DE" i="1" baseline="0" dirty="0"/>
              <a:t> </a:t>
            </a:r>
            <a:r>
              <a:rPr lang="de-DE" i="1" baseline="0" dirty="0" err="1"/>
              <a:t>supply</a:t>
            </a:r>
            <a:r>
              <a:rPr lang="de-DE" i="1" baseline="0" dirty="0"/>
              <a:t> </a:t>
            </a:r>
            <a:r>
              <a:rPr lang="de-DE" i="1" baseline="0" dirty="0" err="1"/>
              <a:t>chain</a:t>
            </a:r>
            <a:r>
              <a:rPr lang="de-DE" i="1" baseline="0" dirty="0"/>
              <a:t> </a:t>
            </a:r>
            <a:r>
              <a:rPr lang="de-DE" i="1" baseline="0" dirty="0" err="1"/>
              <a:t>interruptions</a:t>
            </a:r>
            <a:r>
              <a:rPr lang="de-DE" i="1" baseline="0" dirty="0"/>
              <a:t>, </a:t>
            </a:r>
            <a:r>
              <a:rPr lang="de-DE" i="1" baseline="0" dirty="0" err="1"/>
              <a:t>losing</a:t>
            </a:r>
            <a:r>
              <a:rPr lang="de-DE" i="1" baseline="0" dirty="0"/>
              <a:t> </a:t>
            </a:r>
            <a:r>
              <a:rPr lang="de-DE" i="1" baseline="0" dirty="0" err="1"/>
              <a:t>competitiveness</a:t>
            </a:r>
            <a:r>
              <a:rPr lang="de-DE" i="1" baseline="0" dirty="0"/>
              <a:t>, not </a:t>
            </a:r>
            <a:r>
              <a:rPr lang="de-DE" i="1" baseline="0" dirty="0" err="1"/>
              <a:t>being</a:t>
            </a:r>
            <a:r>
              <a:rPr lang="de-DE" i="1" baseline="0" dirty="0"/>
              <a:t> </a:t>
            </a:r>
            <a:r>
              <a:rPr lang="de-DE" i="1" baseline="0" dirty="0" err="1"/>
              <a:t>prepared</a:t>
            </a:r>
            <a:r>
              <a:rPr lang="de-DE" i="1" baseline="0" dirty="0"/>
              <a:t> </a:t>
            </a:r>
            <a:r>
              <a:rPr lang="de-DE" i="1" baseline="0" dirty="0" err="1"/>
              <a:t>for</a:t>
            </a:r>
            <a:r>
              <a:rPr lang="de-DE" i="1" baseline="0" dirty="0"/>
              <a:t> legislative/</a:t>
            </a:r>
            <a:r>
              <a:rPr lang="de-DE" i="1" baseline="0" dirty="0" err="1"/>
              <a:t>customer</a:t>
            </a:r>
            <a:r>
              <a:rPr lang="de-DE" i="1" baseline="0" dirty="0"/>
              <a:t> </a:t>
            </a:r>
            <a:r>
              <a:rPr lang="de-DE" i="1" baseline="0" dirty="0" err="1"/>
              <a:t>demands</a:t>
            </a:r>
            <a:r>
              <a:rPr lang="de-DE" i="1" baseline="0" dirty="0"/>
              <a:t>…)</a:t>
            </a:r>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18</a:t>
            </a:fld>
            <a:endParaRPr lang="de-DE"/>
          </a:p>
        </p:txBody>
      </p:sp>
    </p:spTree>
    <p:extLst>
      <p:ext uri="{BB962C8B-B14F-4D97-AF65-F5344CB8AC3E}">
        <p14:creationId xmlns:p14="http://schemas.microsoft.com/office/powerpoint/2010/main" val="3685144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All</a:t>
            </a:r>
            <a:r>
              <a:rPr lang="de-DE" baseline="0" dirty="0"/>
              <a:t> </a:t>
            </a:r>
            <a:r>
              <a:rPr lang="de-DE" baseline="0" dirty="0" err="1"/>
              <a:t>the</a:t>
            </a:r>
            <a:r>
              <a:rPr lang="de-DE" dirty="0"/>
              <a:t> </a:t>
            </a:r>
            <a:r>
              <a:rPr lang="de-DE" dirty="0" err="1"/>
              <a:t>ecologic</a:t>
            </a:r>
            <a:r>
              <a:rPr lang="de-DE" dirty="0"/>
              <a:t>, </a:t>
            </a:r>
            <a:r>
              <a:rPr lang="de-DE" dirty="0" err="1"/>
              <a:t>social</a:t>
            </a:r>
            <a:r>
              <a:rPr lang="de-DE" dirty="0"/>
              <a:t> </a:t>
            </a:r>
            <a:r>
              <a:rPr lang="de-DE" dirty="0" err="1"/>
              <a:t>and</a:t>
            </a:r>
            <a:r>
              <a:rPr lang="de-DE" dirty="0"/>
              <a:t> </a:t>
            </a:r>
            <a:r>
              <a:rPr lang="de-DE" dirty="0" err="1"/>
              <a:t>economic</a:t>
            </a:r>
            <a:r>
              <a:rPr lang="de-DE" baseline="0" dirty="0"/>
              <a:t> </a:t>
            </a:r>
            <a:r>
              <a:rPr lang="de-DE" dirty="0" err="1"/>
              <a:t>challenges</a:t>
            </a:r>
            <a:r>
              <a:rPr lang="de-DE" baseline="0" dirty="0"/>
              <a:t> </a:t>
            </a:r>
            <a:r>
              <a:rPr lang="de-DE" baseline="0" dirty="0" err="1"/>
              <a:t>we</a:t>
            </a:r>
            <a:r>
              <a:rPr lang="de-DE" baseline="0" dirty="0"/>
              <a:t> </a:t>
            </a:r>
            <a:r>
              <a:rPr lang="de-DE" baseline="0" dirty="0" err="1"/>
              <a:t>face</a:t>
            </a:r>
            <a:r>
              <a:rPr lang="de-DE" baseline="0" dirty="0"/>
              <a:t> </a:t>
            </a:r>
            <a:r>
              <a:rPr lang="de-DE" baseline="0" dirty="0" err="1"/>
              <a:t>these</a:t>
            </a:r>
            <a:r>
              <a:rPr lang="de-DE" baseline="0" dirty="0"/>
              <a:t> </a:t>
            </a:r>
            <a:r>
              <a:rPr lang="de-DE" baseline="0" dirty="0" err="1"/>
              <a:t>days</a:t>
            </a:r>
            <a:r>
              <a:rPr lang="de-DE" baseline="0" dirty="0"/>
              <a:t> </a:t>
            </a:r>
            <a:r>
              <a:rPr lang="de-DE" baseline="0" dirty="0" err="1"/>
              <a:t>force</a:t>
            </a:r>
            <a:r>
              <a:rPr lang="de-DE" baseline="0" dirty="0"/>
              <a:t> </a:t>
            </a:r>
            <a:r>
              <a:rPr lang="de-DE" baseline="0" dirty="0" err="1"/>
              <a:t>us</a:t>
            </a:r>
            <a:r>
              <a:rPr lang="de-DE" baseline="0" dirty="0"/>
              <a:t> </a:t>
            </a:r>
            <a:r>
              <a:rPr lang="de-DE" baseline="0" dirty="0" err="1"/>
              <a:t>to</a:t>
            </a:r>
            <a:r>
              <a:rPr lang="de-DE" baseline="0" dirty="0"/>
              <a:t> </a:t>
            </a:r>
            <a:r>
              <a:rPr lang="de-DE" dirty="0" err="1"/>
              <a:t>rethink</a:t>
            </a:r>
            <a:r>
              <a:rPr lang="de-DE" dirty="0"/>
              <a:t> </a:t>
            </a:r>
            <a:r>
              <a:rPr lang="de-DE" dirty="0" err="1"/>
              <a:t>economy</a:t>
            </a:r>
            <a:r>
              <a:rPr lang="de-DE" dirty="0"/>
              <a:t>:</a:t>
            </a:r>
          </a:p>
          <a:p>
            <a:pPr marL="171450" indent="-171450">
              <a:buFont typeface="Symbol" panose="05050102010706020507" pitchFamily="18" charset="2"/>
              <a:buChar char="-"/>
            </a:pPr>
            <a:r>
              <a:rPr lang="de-DE" baseline="0" dirty="0"/>
              <a:t>(</a:t>
            </a:r>
            <a:r>
              <a:rPr lang="de-DE" baseline="0" dirty="0" err="1"/>
              <a:t>Ecologic</a:t>
            </a:r>
            <a:r>
              <a:rPr lang="de-DE" baseline="0" dirty="0"/>
              <a:t> </a:t>
            </a:r>
            <a:r>
              <a:rPr lang="de-DE" baseline="0" dirty="0" err="1"/>
              <a:t>aspects</a:t>
            </a:r>
            <a:r>
              <a:rPr lang="de-DE" baseline="0" dirty="0"/>
              <a:t>) The </a:t>
            </a:r>
            <a:r>
              <a:rPr lang="de-DE" baseline="0" dirty="0" err="1"/>
              <a:t>impacts</a:t>
            </a:r>
            <a:r>
              <a:rPr lang="de-DE" baseline="0" dirty="0"/>
              <a:t> </a:t>
            </a:r>
            <a:r>
              <a:rPr lang="de-DE" baseline="0" dirty="0" err="1"/>
              <a:t>of</a:t>
            </a:r>
            <a:r>
              <a:rPr lang="de-DE" baseline="0" dirty="0"/>
              <a:t> </a:t>
            </a:r>
            <a:r>
              <a:rPr lang="de-DE" baseline="0" dirty="0" err="1"/>
              <a:t>climate</a:t>
            </a:r>
            <a:r>
              <a:rPr lang="de-DE" baseline="0" dirty="0"/>
              <a:t> </a:t>
            </a:r>
            <a:r>
              <a:rPr lang="de-DE" baseline="0" dirty="0" err="1"/>
              <a:t>change</a:t>
            </a:r>
            <a:r>
              <a:rPr lang="de-DE" baseline="0" dirty="0"/>
              <a:t> </a:t>
            </a:r>
            <a:r>
              <a:rPr lang="de-DE" baseline="0" dirty="0" err="1"/>
              <a:t>become</a:t>
            </a:r>
            <a:r>
              <a:rPr lang="de-DE" baseline="0" dirty="0"/>
              <a:t> </a:t>
            </a:r>
            <a:r>
              <a:rPr lang="de-DE" baseline="0" dirty="0" err="1"/>
              <a:t>more</a:t>
            </a:r>
            <a:r>
              <a:rPr lang="de-DE" baseline="0" dirty="0"/>
              <a:t> </a:t>
            </a:r>
            <a:r>
              <a:rPr lang="de-DE" baseline="0" dirty="0" err="1"/>
              <a:t>and</a:t>
            </a:r>
            <a:r>
              <a:rPr lang="de-DE" baseline="0" dirty="0"/>
              <a:t> </a:t>
            </a:r>
            <a:r>
              <a:rPr lang="de-DE" baseline="0" dirty="0" err="1"/>
              <a:t>more</a:t>
            </a:r>
            <a:r>
              <a:rPr lang="de-DE" baseline="0" dirty="0"/>
              <a:t> </a:t>
            </a:r>
            <a:r>
              <a:rPr lang="de-DE" baseline="0" dirty="0" err="1"/>
              <a:t>visible</a:t>
            </a:r>
            <a:r>
              <a:rPr lang="de-DE" baseline="0" dirty="0"/>
              <a:t> </a:t>
            </a:r>
            <a:r>
              <a:rPr lang="de-DE" baseline="0" dirty="0" err="1"/>
              <a:t>with</a:t>
            </a:r>
            <a:r>
              <a:rPr lang="de-DE" baseline="0" dirty="0"/>
              <a:t> </a:t>
            </a:r>
            <a:r>
              <a:rPr lang="de-DE" baseline="0" dirty="0" err="1"/>
              <a:t>floods</a:t>
            </a:r>
            <a:r>
              <a:rPr lang="de-DE" baseline="0" dirty="0"/>
              <a:t>, </a:t>
            </a:r>
            <a:r>
              <a:rPr lang="de-DE" baseline="0" dirty="0" err="1"/>
              <a:t>storms</a:t>
            </a:r>
            <a:r>
              <a:rPr lang="de-DE" baseline="0" dirty="0"/>
              <a:t>, </a:t>
            </a:r>
            <a:r>
              <a:rPr lang="de-DE" baseline="0" dirty="0" err="1"/>
              <a:t>droughts</a:t>
            </a:r>
            <a:r>
              <a:rPr lang="de-DE" baseline="0" dirty="0"/>
              <a:t> </a:t>
            </a:r>
            <a:r>
              <a:rPr lang="de-DE" baseline="0" dirty="0" err="1"/>
              <a:t>and</a:t>
            </a:r>
            <a:r>
              <a:rPr lang="de-DE" baseline="0" dirty="0"/>
              <a:t> </a:t>
            </a:r>
            <a:r>
              <a:rPr lang="de-DE" baseline="0" dirty="0" err="1"/>
              <a:t>woodfires</a:t>
            </a:r>
            <a:r>
              <a:rPr lang="de-DE" baseline="0" dirty="0"/>
              <a:t> all </a:t>
            </a:r>
            <a:r>
              <a:rPr lang="de-DE" baseline="0" dirty="0" err="1"/>
              <a:t>over</a:t>
            </a:r>
            <a:r>
              <a:rPr lang="de-DE" baseline="0" dirty="0"/>
              <a:t> </a:t>
            </a:r>
            <a:r>
              <a:rPr lang="de-DE" baseline="0" dirty="0" err="1"/>
              <a:t>the</a:t>
            </a:r>
            <a:r>
              <a:rPr lang="de-DE" baseline="0" dirty="0"/>
              <a:t> </a:t>
            </a:r>
            <a:r>
              <a:rPr lang="de-DE" baseline="0" dirty="0" err="1"/>
              <a:t>world</a:t>
            </a:r>
            <a:r>
              <a:rPr lang="de-DE" baseline="0" dirty="0"/>
              <a:t> - </a:t>
            </a:r>
            <a:r>
              <a:rPr lang="de-DE" baseline="0" dirty="0" err="1"/>
              <a:t>and</a:t>
            </a:r>
            <a:r>
              <a:rPr lang="de-DE" baseline="0" dirty="0"/>
              <a:t> </a:t>
            </a:r>
            <a:r>
              <a:rPr lang="de-DE" baseline="0" dirty="0" err="1"/>
              <a:t>let</a:t>
            </a:r>
            <a:r>
              <a:rPr lang="de-DE" baseline="0" dirty="0"/>
              <a:t> </a:t>
            </a:r>
            <a:r>
              <a:rPr lang="de-DE" baseline="0" dirty="0" err="1"/>
              <a:t>us</a:t>
            </a:r>
            <a:r>
              <a:rPr lang="de-DE" baseline="0" dirty="0"/>
              <a:t> </a:t>
            </a:r>
            <a:r>
              <a:rPr lang="de-DE" baseline="0" dirty="0" err="1"/>
              <a:t>recall</a:t>
            </a:r>
            <a:r>
              <a:rPr lang="de-DE" baseline="0" dirty="0"/>
              <a:t> </a:t>
            </a:r>
            <a:r>
              <a:rPr lang="de-DE" baseline="0" dirty="0" err="1"/>
              <a:t>that</a:t>
            </a:r>
            <a:r>
              <a:rPr lang="de-DE" baseline="0" dirty="0"/>
              <a:t> </a:t>
            </a:r>
            <a:r>
              <a:rPr lang="de-DE" baseline="0" dirty="0" err="1"/>
              <a:t>this</a:t>
            </a:r>
            <a:r>
              <a:rPr lang="de-DE" baseline="0" dirty="0"/>
              <a:t> </a:t>
            </a:r>
            <a:r>
              <a:rPr lang="de-DE" baseline="0" dirty="0" err="1"/>
              <a:t>is</a:t>
            </a:r>
            <a:r>
              <a:rPr lang="de-DE" baseline="0" dirty="0"/>
              <a:t> </a:t>
            </a:r>
            <a:r>
              <a:rPr lang="de-DE" baseline="0" dirty="0" err="1"/>
              <a:t>even</a:t>
            </a:r>
            <a:r>
              <a:rPr lang="de-DE" baseline="0" dirty="0"/>
              <a:t> </a:t>
            </a:r>
            <a:r>
              <a:rPr lang="de-DE" baseline="0" dirty="0" err="1"/>
              <a:t>much</a:t>
            </a:r>
            <a:r>
              <a:rPr lang="de-DE" baseline="0" dirty="0"/>
              <a:t> </a:t>
            </a:r>
            <a:r>
              <a:rPr lang="de-DE" baseline="0" dirty="0" err="1"/>
              <a:t>more</a:t>
            </a:r>
            <a:r>
              <a:rPr lang="de-DE" baseline="0" dirty="0"/>
              <a:t> </a:t>
            </a:r>
            <a:r>
              <a:rPr lang="de-DE" baseline="0" dirty="0" err="1"/>
              <a:t>severe</a:t>
            </a:r>
            <a:r>
              <a:rPr lang="de-DE" baseline="0" dirty="0"/>
              <a:t> in </a:t>
            </a:r>
            <a:r>
              <a:rPr lang="de-DE" baseline="0" dirty="0" err="1"/>
              <a:t>other</a:t>
            </a:r>
            <a:r>
              <a:rPr lang="de-DE" baseline="0" dirty="0"/>
              <a:t> </a:t>
            </a:r>
            <a:r>
              <a:rPr lang="de-DE" baseline="0" dirty="0" err="1"/>
              <a:t>parts</a:t>
            </a:r>
            <a:r>
              <a:rPr lang="de-DE" baseline="0" dirty="0"/>
              <a:t> </a:t>
            </a:r>
            <a:r>
              <a:rPr lang="de-DE" baseline="0" dirty="0" err="1"/>
              <a:t>of</a:t>
            </a:r>
            <a:r>
              <a:rPr lang="de-DE" baseline="0" dirty="0"/>
              <a:t> </a:t>
            </a:r>
            <a:r>
              <a:rPr lang="de-DE" baseline="0" dirty="0" err="1"/>
              <a:t>the</a:t>
            </a:r>
            <a:r>
              <a:rPr lang="de-DE" baseline="0" dirty="0"/>
              <a:t> </a:t>
            </a:r>
            <a:r>
              <a:rPr lang="de-DE" baseline="0" dirty="0" err="1"/>
              <a:t>world</a:t>
            </a:r>
            <a:r>
              <a:rPr lang="de-DE" baseline="0" dirty="0"/>
              <a:t> </a:t>
            </a:r>
            <a:r>
              <a:rPr lang="de-DE" baseline="0" dirty="0" err="1"/>
              <a:t>than</a:t>
            </a:r>
            <a:r>
              <a:rPr lang="de-DE" baseline="0" dirty="0"/>
              <a:t> in Europe! In </a:t>
            </a:r>
            <a:r>
              <a:rPr lang="de-DE" baseline="0" dirty="0" err="1"/>
              <a:t>addition</a:t>
            </a:r>
            <a:r>
              <a:rPr lang="de-DE" baseline="0" dirty="0"/>
              <a:t> </a:t>
            </a:r>
            <a:r>
              <a:rPr lang="de-DE" baseline="0" dirty="0" err="1"/>
              <a:t>the</a:t>
            </a:r>
            <a:r>
              <a:rPr lang="de-DE" baseline="0" dirty="0"/>
              <a:t> </a:t>
            </a:r>
            <a:r>
              <a:rPr lang="de-DE" baseline="0" dirty="0" err="1"/>
              <a:t>significant</a:t>
            </a:r>
            <a:r>
              <a:rPr lang="de-DE" baseline="0" dirty="0"/>
              <a:t> </a:t>
            </a:r>
            <a:r>
              <a:rPr lang="de-DE" baseline="0" dirty="0" err="1"/>
              <a:t>loss</a:t>
            </a:r>
            <a:r>
              <a:rPr lang="de-DE" baseline="0" dirty="0"/>
              <a:t> </a:t>
            </a:r>
            <a:r>
              <a:rPr lang="de-DE" baseline="0" dirty="0" err="1"/>
              <a:t>of</a:t>
            </a:r>
            <a:r>
              <a:rPr lang="de-DE" baseline="0" dirty="0"/>
              <a:t> </a:t>
            </a:r>
            <a:r>
              <a:rPr lang="de-DE" baseline="0" dirty="0" err="1"/>
              <a:t>biodiversity</a:t>
            </a:r>
            <a:r>
              <a:rPr lang="de-DE" baseline="0" dirty="0"/>
              <a:t> </a:t>
            </a:r>
            <a:r>
              <a:rPr lang="de-DE" baseline="0" dirty="0" err="1"/>
              <a:t>should</a:t>
            </a:r>
            <a:r>
              <a:rPr lang="de-DE" baseline="0" dirty="0"/>
              <a:t> </a:t>
            </a:r>
            <a:r>
              <a:rPr lang="de-DE" baseline="0" dirty="0" err="1"/>
              <a:t>remind</a:t>
            </a:r>
            <a:r>
              <a:rPr lang="de-DE" baseline="0" dirty="0"/>
              <a:t> </a:t>
            </a:r>
            <a:r>
              <a:rPr lang="de-DE" baseline="0" dirty="0" err="1"/>
              <a:t>us</a:t>
            </a:r>
            <a:r>
              <a:rPr lang="de-DE" baseline="0" dirty="0"/>
              <a:t> </a:t>
            </a:r>
            <a:r>
              <a:rPr lang="de-DE" baseline="0" dirty="0" err="1"/>
              <a:t>to</a:t>
            </a:r>
            <a:r>
              <a:rPr lang="de-DE" baseline="0" dirty="0"/>
              <a:t> </a:t>
            </a:r>
            <a:r>
              <a:rPr lang="de-DE" baseline="0" dirty="0" err="1"/>
              <a:t>preserve</a:t>
            </a:r>
            <a:r>
              <a:rPr lang="de-DE" baseline="0" dirty="0"/>
              <a:t> </a:t>
            </a:r>
            <a:r>
              <a:rPr lang="de-DE" baseline="0" dirty="0" err="1"/>
              <a:t>our</a:t>
            </a:r>
            <a:r>
              <a:rPr lang="de-DE" baseline="0" dirty="0"/>
              <a:t> </a:t>
            </a:r>
            <a:r>
              <a:rPr lang="de-DE" baseline="0" dirty="0" err="1"/>
              <a:t>livelihood</a:t>
            </a:r>
            <a:r>
              <a:rPr lang="de-DE" baseline="0" dirty="0"/>
              <a:t> </a:t>
            </a:r>
            <a:r>
              <a:rPr lang="de-DE" baseline="0" dirty="0" err="1"/>
              <a:t>and</a:t>
            </a:r>
            <a:r>
              <a:rPr lang="de-DE" baseline="0" dirty="0"/>
              <a:t> not </a:t>
            </a:r>
            <a:r>
              <a:rPr lang="de-DE" baseline="0" dirty="0" err="1"/>
              <a:t>to</a:t>
            </a:r>
            <a:r>
              <a:rPr lang="de-DE" baseline="0" dirty="0"/>
              <a:t> </a:t>
            </a:r>
            <a:r>
              <a:rPr lang="de-DE" baseline="0" dirty="0" err="1"/>
              <a:t>take</a:t>
            </a:r>
            <a:r>
              <a:rPr lang="de-DE" baseline="0" dirty="0"/>
              <a:t> </a:t>
            </a:r>
            <a:r>
              <a:rPr lang="de-DE" baseline="0" dirty="0" err="1"/>
              <a:t>the</a:t>
            </a:r>
            <a:r>
              <a:rPr lang="de-DE" baseline="0" dirty="0"/>
              <a:t> </a:t>
            </a:r>
            <a:r>
              <a:rPr lang="de-DE" baseline="0" dirty="0" err="1"/>
              <a:t>treasures</a:t>
            </a:r>
            <a:r>
              <a:rPr lang="de-DE" baseline="0" dirty="0"/>
              <a:t> </a:t>
            </a:r>
            <a:r>
              <a:rPr lang="de-DE" baseline="0" dirty="0" err="1"/>
              <a:t>this</a:t>
            </a:r>
            <a:r>
              <a:rPr lang="de-DE" baseline="0" dirty="0"/>
              <a:t> plant </a:t>
            </a:r>
            <a:r>
              <a:rPr lang="de-DE" baseline="0" dirty="0" err="1"/>
              <a:t>provides</a:t>
            </a:r>
            <a:r>
              <a:rPr lang="de-DE" baseline="0" dirty="0"/>
              <a:t> </a:t>
            </a:r>
            <a:r>
              <a:rPr lang="de-DE" baseline="0" dirty="0" err="1"/>
              <a:t>to</a:t>
            </a:r>
            <a:r>
              <a:rPr lang="de-DE" baseline="0" dirty="0"/>
              <a:t> </a:t>
            </a:r>
            <a:r>
              <a:rPr lang="de-DE" baseline="0" dirty="0" err="1"/>
              <a:t>us</a:t>
            </a:r>
            <a:r>
              <a:rPr lang="de-DE" baseline="0" dirty="0"/>
              <a:t>, like </a:t>
            </a:r>
            <a:r>
              <a:rPr lang="de-DE" baseline="0" dirty="0" err="1"/>
              <a:t>potable</a:t>
            </a:r>
            <a:r>
              <a:rPr lang="de-DE" baseline="0" dirty="0"/>
              <a:t> </a:t>
            </a:r>
            <a:r>
              <a:rPr lang="de-DE" baseline="0" dirty="0" err="1"/>
              <a:t>water</a:t>
            </a:r>
            <a:r>
              <a:rPr lang="de-DE" baseline="0" dirty="0"/>
              <a:t>, fertile </a:t>
            </a:r>
            <a:r>
              <a:rPr lang="de-DE" baseline="0" dirty="0" err="1"/>
              <a:t>soils</a:t>
            </a:r>
            <a:r>
              <a:rPr lang="de-DE" baseline="0" dirty="0"/>
              <a:t> </a:t>
            </a:r>
            <a:r>
              <a:rPr lang="de-DE" baseline="0" dirty="0" err="1"/>
              <a:t>and</a:t>
            </a:r>
            <a:r>
              <a:rPr lang="de-DE" baseline="0" dirty="0"/>
              <a:t> </a:t>
            </a:r>
            <a:r>
              <a:rPr lang="de-DE" baseline="0" dirty="0" err="1"/>
              <a:t>fresh</a:t>
            </a:r>
            <a:r>
              <a:rPr lang="de-DE" baseline="0" dirty="0"/>
              <a:t> air </a:t>
            </a:r>
            <a:r>
              <a:rPr lang="de-DE" baseline="0" dirty="0" err="1"/>
              <a:t>for</a:t>
            </a:r>
            <a:r>
              <a:rPr lang="de-DE" baseline="0" dirty="0"/>
              <a:t> </a:t>
            </a:r>
            <a:r>
              <a:rPr lang="de-DE" baseline="0" dirty="0" err="1"/>
              <a:t>granted</a:t>
            </a:r>
            <a:r>
              <a:rPr lang="de-DE" baseline="0" dirty="0"/>
              <a:t>!</a:t>
            </a:r>
          </a:p>
          <a:p>
            <a:pPr marL="171450" indent="-171450">
              <a:buFontTx/>
              <a:buChar char="-"/>
            </a:pPr>
            <a:r>
              <a:rPr lang="de-DE" baseline="0" dirty="0"/>
              <a:t>(</a:t>
            </a:r>
            <a:r>
              <a:rPr lang="de-DE" baseline="0" dirty="0" err="1"/>
              <a:t>Social</a:t>
            </a:r>
            <a:r>
              <a:rPr lang="de-DE" baseline="0" dirty="0"/>
              <a:t> </a:t>
            </a:r>
            <a:r>
              <a:rPr lang="de-DE" baseline="0" dirty="0" err="1"/>
              <a:t>aspects</a:t>
            </a:r>
            <a:r>
              <a:rPr lang="de-DE" baseline="0" dirty="0"/>
              <a:t>) </a:t>
            </a:r>
            <a:r>
              <a:rPr lang="en-US" baseline="0" dirty="0"/>
              <a:t>Our prosperity in Europe is based to a considerable extent on the poor working and living conditions of people in other parts of the world. Deep in the global supply-chains the products we buy often contain child labor or forced labor. Access to raw materials, which are in great demand, especially by industrialized countries, is one of the main causes of armed conflicts. All this leads to migration movements to Europe that we will not be able to stop, unless living conditions are improved. And even within Europe, social inequality increases which can threaten our democracies. Without more social justice, conflicts will further increase.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aseline="0" dirty="0"/>
              <a:t>(Economic aspects) </a:t>
            </a:r>
            <a:r>
              <a:rPr lang="en-US" dirty="0"/>
              <a:t>Europe has been committed to growth for decades, but at the moment the mountain of debt is growing and resources are getting scarce. Can we secure our economic foundations? How can we decouple growth from resource consumption? And what are we leaving behind for future generations? Sustainability is also indispensable from an economic point of view!</a:t>
            </a:r>
            <a:endParaRPr lang="de-DE"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a:t>
            </a:r>
            <a:r>
              <a:rPr lang="en-US" baseline="0" dirty="0"/>
              <a:t> have never been so many people on earth as today and per capita we have never consumed so many resources. According to Circularity Gap report only 7,2% of </a:t>
            </a:r>
            <a:r>
              <a:rPr lang="en-US" dirty="0"/>
              <a:t>materials are cycled back into the global economy after the end of their useful life</a:t>
            </a:r>
            <a:r>
              <a:rPr lang="en-US" baseline="0" dirty="0"/>
              <a:t> and this figure has constantly decreased throughout last years. But resources of the plant are limited and in addition p</a:t>
            </a:r>
            <a:r>
              <a:rPr lang="en-US" dirty="0"/>
              <a:t>roducing new materials results in carbon emissions.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concept of circular economy enables us to decouple growth from resource use, in addition the</a:t>
            </a:r>
            <a:r>
              <a:rPr lang="en-US" dirty="0"/>
              <a:t> Circularity Gap Report estimates that a circular economy could reduce global GHG emissions by 39%. Therefore EU politics agreed</a:t>
            </a:r>
            <a:r>
              <a:rPr lang="en-US" baseline="0" dirty="0"/>
              <a:t> on a Circular Economy Action Plan for Europe:</a:t>
            </a:r>
            <a:endParaRPr lang="en-US" dirty="0"/>
          </a:p>
        </p:txBody>
      </p:sp>
      <p:sp>
        <p:nvSpPr>
          <p:cNvPr id="4" name="Foliennummernplatzhalter 3"/>
          <p:cNvSpPr>
            <a:spLocks noGrp="1"/>
          </p:cNvSpPr>
          <p:nvPr>
            <p:ph type="sldNum" sz="quarter" idx="10"/>
          </p:nvPr>
        </p:nvSpPr>
        <p:spPr/>
        <p:txBody>
          <a:bodyPr/>
          <a:lstStyle/>
          <a:p>
            <a:fld id="{6B788B85-BBDB-4400-990B-89FE3B198244}" type="slidenum">
              <a:rPr lang="de-DE" smtClean="0"/>
              <a:t>3</a:t>
            </a:fld>
            <a:endParaRPr lang="de-DE"/>
          </a:p>
        </p:txBody>
      </p:sp>
    </p:spTree>
    <p:extLst>
      <p:ext uri="{BB962C8B-B14F-4D97-AF65-F5344CB8AC3E}">
        <p14:creationId xmlns:p14="http://schemas.microsoft.com/office/powerpoint/2010/main" val="2116340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The EU </a:t>
            </a:r>
            <a:r>
              <a:rPr lang="de-DE" dirty="0" err="1"/>
              <a:t>answer</a:t>
            </a:r>
            <a:r>
              <a:rPr lang="de-DE" dirty="0"/>
              <a:t> </a:t>
            </a:r>
            <a:r>
              <a:rPr lang="de-DE" dirty="0" err="1"/>
              <a:t>to</a:t>
            </a:r>
            <a:r>
              <a:rPr lang="de-DE" dirty="0"/>
              <a:t> </a:t>
            </a:r>
            <a:r>
              <a:rPr lang="de-DE" dirty="0" err="1"/>
              <a:t>these</a:t>
            </a:r>
            <a:r>
              <a:rPr lang="de-DE" dirty="0"/>
              <a:t> </a:t>
            </a:r>
            <a:r>
              <a:rPr lang="de-DE" dirty="0" err="1"/>
              <a:t>challenges</a:t>
            </a:r>
            <a:r>
              <a:rPr lang="de-DE" dirty="0"/>
              <a:t>.</a:t>
            </a:r>
          </a:p>
        </p:txBody>
      </p:sp>
      <p:sp>
        <p:nvSpPr>
          <p:cNvPr id="4" name="Foliennummernplatzhalter 3"/>
          <p:cNvSpPr>
            <a:spLocks noGrp="1"/>
          </p:cNvSpPr>
          <p:nvPr>
            <p:ph type="sldNum" sz="quarter" idx="10"/>
          </p:nvPr>
        </p:nvSpPr>
        <p:spPr/>
        <p:txBody>
          <a:bodyPr/>
          <a:lstStyle/>
          <a:p>
            <a:fld id="{6B788B85-BBDB-4400-990B-89FE3B198244}" type="slidenum">
              <a:rPr lang="de-DE" smtClean="0"/>
              <a:t>4</a:t>
            </a:fld>
            <a:endParaRPr lang="de-DE"/>
          </a:p>
        </p:txBody>
      </p:sp>
    </p:spTree>
    <p:extLst>
      <p:ext uri="{BB962C8B-B14F-4D97-AF65-F5344CB8AC3E}">
        <p14:creationId xmlns:p14="http://schemas.microsoft.com/office/powerpoint/2010/main" val="3363734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Let‘s</a:t>
            </a:r>
            <a:r>
              <a:rPr lang="de-DE" dirty="0"/>
              <a:t> </a:t>
            </a:r>
            <a:r>
              <a:rPr lang="de-DE" dirty="0" err="1"/>
              <a:t>have</a:t>
            </a:r>
            <a:r>
              <a:rPr lang="de-DE" dirty="0"/>
              <a:t> a quick </a:t>
            </a:r>
            <a:r>
              <a:rPr lang="de-DE" dirty="0" err="1"/>
              <a:t>look</a:t>
            </a:r>
            <a:r>
              <a:rPr lang="de-DE" dirty="0"/>
              <a:t> </a:t>
            </a:r>
            <a:r>
              <a:rPr lang="de-DE" dirty="0" err="1"/>
              <a:t>into</a:t>
            </a:r>
            <a:r>
              <a:rPr lang="de-DE" dirty="0"/>
              <a:t> </a:t>
            </a:r>
            <a:r>
              <a:rPr lang="de-DE" dirty="0" err="1"/>
              <a:t>the</a:t>
            </a:r>
            <a:r>
              <a:rPr lang="de-DE" dirty="0"/>
              <a:t> </a:t>
            </a:r>
            <a:r>
              <a:rPr lang="de-DE" dirty="0" err="1"/>
              <a:t>political</a:t>
            </a:r>
            <a:r>
              <a:rPr lang="de-DE" dirty="0"/>
              <a:t> </a:t>
            </a:r>
            <a:r>
              <a:rPr lang="de-DE" dirty="0" err="1"/>
              <a:t>framework</a:t>
            </a:r>
            <a:endParaRPr lang="de-DE" dirty="0"/>
          </a:p>
          <a:p>
            <a:pPr marL="171450" indent="-171450">
              <a:buFontTx/>
              <a:buChar char="-"/>
            </a:pPr>
            <a:r>
              <a:rPr lang="de-DE" dirty="0"/>
              <a:t>European Green Deal</a:t>
            </a:r>
          </a:p>
          <a:p>
            <a:pPr marL="171450" indent="-171450">
              <a:buFontTx/>
              <a:buChar char="-"/>
            </a:pPr>
            <a:r>
              <a:rPr lang="de-DE" dirty="0"/>
              <a:t>New</a:t>
            </a:r>
            <a:r>
              <a:rPr lang="de-DE" baseline="0" dirty="0"/>
              <a:t> Industrial </a:t>
            </a:r>
            <a:r>
              <a:rPr lang="de-DE" baseline="0" dirty="0" err="1"/>
              <a:t>Strategy</a:t>
            </a:r>
            <a:endParaRPr lang="de-DE" baseline="0" dirty="0"/>
          </a:p>
          <a:p>
            <a:pPr marL="171450" indent="-171450">
              <a:buFontTx/>
              <a:buChar char="-"/>
            </a:pPr>
            <a:r>
              <a:rPr lang="de-DE" baseline="0" dirty="0" err="1"/>
              <a:t>Circular</a:t>
            </a:r>
            <a:r>
              <a:rPr lang="de-DE" baseline="0" dirty="0"/>
              <a:t> Economy Action Plan</a:t>
            </a:r>
          </a:p>
          <a:p>
            <a:pPr marL="171450" indent="-171450">
              <a:buFontTx/>
              <a:buChar char="-"/>
            </a:pPr>
            <a:endParaRPr lang="de-DE" baseline="0" dirty="0"/>
          </a:p>
          <a:p>
            <a:pPr marL="0" indent="0">
              <a:buFontTx/>
              <a:buNone/>
            </a:pPr>
            <a:r>
              <a:rPr lang="de-DE" baseline="0" dirty="0"/>
              <a:t>(</a:t>
            </a:r>
            <a:r>
              <a:rPr lang="de-DE" baseline="0" dirty="0" err="1"/>
              <a:t>Usually</a:t>
            </a:r>
            <a:r>
              <a:rPr lang="de-DE" baseline="0" dirty="0"/>
              <a:t> </a:t>
            </a:r>
            <a:r>
              <a:rPr lang="de-DE" baseline="0" dirty="0" err="1"/>
              <a:t>this</a:t>
            </a:r>
            <a:r>
              <a:rPr lang="de-DE" baseline="0" dirty="0"/>
              <a:t> </a:t>
            </a:r>
            <a:r>
              <a:rPr lang="de-DE" baseline="0" dirty="0" err="1"/>
              <a:t>short</a:t>
            </a:r>
            <a:r>
              <a:rPr lang="de-DE" baseline="0" dirty="0"/>
              <a:t> </a:t>
            </a:r>
            <a:r>
              <a:rPr lang="de-DE" baseline="0" dirty="0" err="1"/>
              <a:t>slide</a:t>
            </a:r>
            <a:r>
              <a:rPr lang="de-DE" baseline="0" dirty="0"/>
              <a:t> </a:t>
            </a:r>
            <a:r>
              <a:rPr lang="de-DE" baseline="0" dirty="0" err="1"/>
              <a:t>should</a:t>
            </a:r>
            <a:r>
              <a:rPr lang="de-DE" baseline="0" dirty="0"/>
              <a:t> </a:t>
            </a:r>
            <a:r>
              <a:rPr lang="de-DE" baseline="0" dirty="0" err="1"/>
              <a:t>be</a:t>
            </a:r>
            <a:r>
              <a:rPr lang="de-DE" baseline="0" dirty="0"/>
              <a:t> </a:t>
            </a:r>
            <a:r>
              <a:rPr lang="de-DE" baseline="0" dirty="0" err="1"/>
              <a:t>sufficient</a:t>
            </a:r>
            <a:r>
              <a:rPr lang="de-DE" baseline="0" dirty="0"/>
              <a:t>, but </a:t>
            </a:r>
            <a:r>
              <a:rPr lang="de-DE" baseline="0" dirty="0" err="1"/>
              <a:t>if</a:t>
            </a:r>
            <a:r>
              <a:rPr lang="de-DE" baseline="0" dirty="0"/>
              <a:t> </a:t>
            </a:r>
            <a:r>
              <a:rPr lang="de-DE" baseline="0" dirty="0" err="1"/>
              <a:t>you</a:t>
            </a:r>
            <a:r>
              <a:rPr lang="de-DE" baseline="0" dirty="0"/>
              <a:t> </a:t>
            </a:r>
            <a:r>
              <a:rPr lang="de-DE" baseline="0" dirty="0" err="1"/>
              <a:t>want</a:t>
            </a:r>
            <a:r>
              <a:rPr lang="de-DE" baseline="0" dirty="0"/>
              <a:t> </a:t>
            </a:r>
            <a:r>
              <a:rPr lang="de-DE" baseline="0" dirty="0" err="1"/>
              <a:t>to</a:t>
            </a:r>
            <a:r>
              <a:rPr lang="de-DE" baseline="0" dirty="0"/>
              <a:t> </a:t>
            </a:r>
            <a:r>
              <a:rPr lang="de-DE" baseline="0" dirty="0" err="1"/>
              <a:t>go</a:t>
            </a:r>
            <a:r>
              <a:rPr lang="de-DE" baseline="0" dirty="0"/>
              <a:t> </a:t>
            </a:r>
            <a:r>
              <a:rPr lang="de-DE" baseline="0" dirty="0" err="1"/>
              <a:t>more</a:t>
            </a:r>
            <a:r>
              <a:rPr lang="de-DE" baseline="0" dirty="0"/>
              <a:t> in </a:t>
            </a:r>
            <a:r>
              <a:rPr lang="de-DE" baseline="0" dirty="0" err="1"/>
              <a:t>depths</a:t>
            </a:r>
            <a:r>
              <a:rPr lang="de-DE" baseline="0" dirty="0"/>
              <a:t>, </a:t>
            </a:r>
            <a:r>
              <a:rPr lang="de-DE" baseline="0" dirty="0" err="1"/>
              <a:t>the</a:t>
            </a:r>
            <a:r>
              <a:rPr lang="de-DE" baseline="0" dirty="0"/>
              <a:t> </a:t>
            </a:r>
            <a:r>
              <a:rPr lang="de-DE" baseline="0" dirty="0" err="1"/>
              <a:t>following</a:t>
            </a:r>
            <a:r>
              <a:rPr lang="de-DE" baseline="0" dirty="0"/>
              <a:t> </a:t>
            </a:r>
            <a:r>
              <a:rPr lang="de-DE" baseline="0" dirty="0" err="1"/>
              <a:t>slides</a:t>
            </a:r>
            <a:r>
              <a:rPr lang="de-DE" baseline="0" dirty="0"/>
              <a:t> 5-8 </a:t>
            </a:r>
            <a:r>
              <a:rPr lang="de-DE" baseline="0" dirty="0" err="1"/>
              <a:t>give</a:t>
            </a:r>
            <a:r>
              <a:rPr lang="de-DE" baseline="0" dirty="0"/>
              <a:t> </a:t>
            </a:r>
            <a:r>
              <a:rPr lang="de-DE" baseline="0" dirty="0" err="1"/>
              <a:t>more</a:t>
            </a:r>
            <a:r>
              <a:rPr lang="de-DE" baseline="0" dirty="0"/>
              <a:t> </a:t>
            </a:r>
            <a:r>
              <a:rPr lang="de-DE" baseline="0" dirty="0" err="1"/>
              <a:t>details</a:t>
            </a:r>
            <a:r>
              <a:rPr lang="de-DE" baseline="0" dirty="0"/>
              <a:t>)</a:t>
            </a:r>
            <a:endParaRPr lang="de-DE" dirty="0"/>
          </a:p>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5</a:t>
            </a:fld>
            <a:endParaRPr lang="de-DE"/>
          </a:p>
        </p:txBody>
      </p:sp>
    </p:spTree>
    <p:extLst>
      <p:ext uri="{BB962C8B-B14F-4D97-AF65-F5344CB8AC3E}">
        <p14:creationId xmlns:p14="http://schemas.microsoft.com/office/powerpoint/2010/main" val="2114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r>
              <a:rPr lang="de-DE" dirty="0"/>
              <a:t>So</a:t>
            </a:r>
            <a:r>
              <a:rPr lang="de-DE" baseline="0" dirty="0"/>
              <a:t> </a:t>
            </a:r>
            <a:r>
              <a:rPr lang="de-DE" baseline="0" dirty="0" err="1"/>
              <a:t>let</a:t>
            </a:r>
            <a:r>
              <a:rPr lang="de-DE" baseline="0" dirty="0"/>
              <a:t> </a:t>
            </a:r>
            <a:r>
              <a:rPr lang="de-DE" baseline="0" dirty="0" err="1"/>
              <a:t>us</a:t>
            </a:r>
            <a:r>
              <a:rPr lang="de-DE" baseline="0" dirty="0"/>
              <a:t> </a:t>
            </a:r>
            <a:r>
              <a:rPr lang="de-DE" baseline="0" dirty="0" err="1"/>
              <a:t>have</a:t>
            </a:r>
            <a:r>
              <a:rPr lang="de-DE" baseline="0" dirty="0"/>
              <a:t> a </a:t>
            </a:r>
            <a:r>
              <a:rPr lang="de-DE" baseline="0" dirty="0" err="1"/>
              <a:t>look</a:t>
            </a:r>
            <a:r>
              <a:rPr lang="de-DE" baseline="0" dirty="0"/>
              <a:t> at </a:t>
            </a:r>
            <a:r>
              <a:rPr lang="de-DE" baseline="0" dirty="0" err="1"/>
              <a:t>the</a:t>
            </a:r>
            <a:r>
              <a:rPr lang="de-DE" baseline="0" dirty="0"/>
              <a:t> </a:t>
            </a:r>
            <a:r>
              <a:rPr lang="de-DE" baseline="0" dirty="0" err="1"/>
              <a:t>main</a:t>
            </a:r>
            <a:r>
              <a:rPr lang="de-DE" baseline="0" dirty="0"/>
              <a:t> </a:t>
            </a:r>
            <a:r>
              <a:rPr lang="de-DE" baseline="0" dirty="0" err="1"/>
              <a:t>concepts</a:t>
            </a:r>
            <a:r>
              <a:rPr lang="de-DE" baseline="0" dirty="0"/>
              <a:t> </a:t>
            </a:r>
            <a:r>
              <a:rPr lang="de-DE" baseline="0" dirty="0" err="1"/>
              <a:t>of</a:t>
            </a:r>
            <a:r>
              <a:rPr lang="de-DE" baseline="0" dirty="0"/>
              <a:t> </a:t>
            </a:r>
            <a:r>
              <a:rPr lang="de-DE" baseline="0" dirty="0" err="1"/>
              <a:t>circular</a:t>
            </a:r>
            <a:r>
              <a:rPr lang="de-DE" baseline="0" dirty="0"/>
              <a:t> </a:t>
            </a:r>
            <a:r>
              <a:rPr lang="de-DE" baseline="0" dirty="0" err="1"/>
              <a:t>economy</a:t>
            </a:r>
            <a:r>
              <a:rPr lang="de-DE" baseline="0" dirty="0"/>
              <a:t>:</a:t>
            </a:r>
            <a:endParaRPr lang="de-DE" dirty="0"/>
          </a:p>
          <a:p>
            <a:pPr marL="171450" indent="-171450">
              <a:buFontTx/>
              <a:buChar char="-"/>
            </a:pPr>
            <a:endParaRPr lang="de-DE" dirty="0"/>
          </a:p>
          <a:p>
            <a:pPr marL="171450" indent="-171450">
              <a:buFontTx/>
              <a:buChar char="-"/>
            </a:pPr>
            <a:r>
              <a:rPr lang="de-DE" dirty="0" err="1"/>
              <a:t>Our</a:t>
            </a:r>
            <a:r>
              <a:rPr lang="de-DE" dirty="0"/>
              <a:t> </a:t>
            </a:r>
            <a:r>
              <a:rPr lang="de-DE" dirty="0" err="1"/>
              <a:t>current</a:t>
            </a:r>
            <a:r>
              <a:rPr lang="de-DE" dirty="0"/>
              <a:t> linear </a:t>
            </a:r>
            <a:r>
              <a:rPr lang="de-DE" dirty="0" err="1"/>
              <a:t>economy</a:t>
            </a:r>
            <a:r>
              <a:rPr lang="de-DE" dirty="0"/>
              <a:t> </a:t>
            </a:r>
            <a:r>
              <a:rPr lang="de-DE" dirty="0" err="1"/>
              <a:t>takes</a:t>
            </a:r>
            <a:r>
              <a:rPr lang="de-DE" dirty="0"/>
              <a:t> </a:t>
            </a:r>
            <a:r>
              <a:rPr lang="de-DE" dirty="0" err="1"/>
              <a:t>resources</a:t>
            </a:r>
            <a:r>
              <a:rPr lang="de-DE" dirty="0"/>
              <a:t>, </a:t>
            </a:r>
            <a:r>
              <a:rPr lang="de-DE" dirty="0" err="1"/>
              <a:t>makes</a:t>
            </a:r>
            <a:r>
              <a:rPr lang="de-DE" dirty="0"/>
              <a:t> </a:t>
            </a:r>
            <a:r>
              <a:rPr lang="de-DE" dirty="0" err="1"/>
              <a:t>products</a:t>
            </a:r>
            <a:r>
              <a:rPr lang="de-DE" dirty="0"/>
              <a:t> out </a:t>
            </a:r>
            <a:r>
              <a:rPr lang="de-DE" dirty="0" err="1"/>
              <a:t>of</a:t>
            </a:r>
            <a:r>
              <a:rPr lang="de-DE" dirty="0"/>
              <a:t> </a:t>
            </a:r>
            <a:r>
              <a:rPr lang="de-DE" dirty="0" err="1"/>
              <a:t>them</a:t>
            </a:r>
            <a:r>
              <a:rPr lang="de-DE" dirty="0"/>
              <a:t> </a:t>
            </a:r>
            <a:r>
              <a:rPr lang="de-DE" dirty="0" err="1"/>
              <a:t>that</a:t>
            </a:r>
            <a:r>
              <a:rPr lang="de-DE" baseline="0" dirty="0"/>
              <a:t> </a:t>
            </a:r>
            <a:r>
              <a:rPr lang="de-DE" baseline="0" dirty="0" err="1"/>
              <a:t>consumers</a:t>
            </a:r>
            <a:r>
              <a:rPr lang="de-DE" baseline="0" dirty="0"/>
              <a:t> </a:t>
            </a:r>
            <a:r>
              <a:rPr lang="de-DE" baseline="0" dirty="0" err="1"/>
              <a:t>can</a:t>
            </a:r>
            <a:r>
              <a:rPr lang="de-DE" baseline="0" dirty="0"/>
              <a:t> </a:t>
            </a:r>
            <a:r>
              <a:rPr lang="de-DE" baseline="0" dirty="0" err="1"/>
              <a:t>use</a:t>
            </a:r>
            <a:r>
              <a:rPr lang="de-DE" baseline="0" dirty="0"/>
              <a:t> </a:t>
            </a:r>
            <a:r>
              <a:rPr lang="de-DE" baseline="0" dirty="0" err="1"/>
              <a:t>until</a:t>
            </a:r>
            <a:r>
              <a:rPr lang="de-DE" baseline="0" dirty="0"/>
              <a:t> </a:t>
            </a:r>
            <a:r>
              <a:rPr lang="de-DE" baseline="0" dirty="0" err="1"/>
              <a:t>they</a:t>
            </a:r>
            <a:r>
              <a:rPr lang="de-DE" baseline="0" dirty="0"/>
              <a:t> end </a:t>
            </a:r>
            <a:r>
              <a:rPr lang="de-DE" baseline="0" dirty="0" err="1"/>
              <a:t>up</a:t>
            </a:r>
            <a:r>
              <a:rPr lang="de-DE" baseline="0" dirty="0"/>
              <a:t> </a:t>
            </a:r>
            <a:r>
              <a:rPr lang="de-DE" baseline="0" dirty="0" err="1"/>
              <a:t>as</a:t>
            </a:r>
            <a:r>
              <a:rPr lang="de-DE" baseline="0" dirty="0"/>
              <a:t> </a:t>
            </a:r>
            <a:r>
              <a:rPr lang="de-DE" baseline="0" dirty="0" err="1"/>
              <a:t>waste</a:t>
            </a:r>
            <a:r>
              <a:rPr lang="de-DE" baseline="0" dirty="0"/>
              <a:t>. But </a:t>
            </a:r>
            <a:r>
              <a:rPr lang="de-DE" baseline="0" dirty="0" err="1"/>
              <a:t>t</a:t>
            </a:r>
            <a:r>
              <a:rPr lang="de-DE" dirty="0" err="1"/>
              <a:t>here</a:t>
            </a:r>
            <a:r>
              <a:rPr lang="de-DE" dirty="0"/>
              <a:t> </a:t>
            </a:r>
            <a:r>
              <a:rPr lang="de-DE" dirty="0" err="1"/>
              <a:t>is</a:t>
            </a:r>
            <a:r>
              <a:rPr lang="de-DE" dirty="0"/>
              <a:t> </a:t>
            </a:r>
            <a:r>
              <a:rPr lang="de-DE" dirty="0" err="1"/>
              <a:t>no</a:t>
            </a:r>
            <a:r>
              <a:rPr lang="de-DE" dirty="0"/>
              <a:t> </a:t>
            </a:r>
            <a:r>
              <a:rPr lang="de-DE" dirty="0" err="1"/>
              <a:t>waste</a:t>
            </a:r>
            <a:r>
              <a:rPr lang="de-DE" dirty="0"/>
              <a:t> in </a:t>
            </a:r>
            <a:r>
              <a:rPr lang="de-DE" dirty="0" err="1"/>
              <a:t>nature</a:t>
            </a:r>
            <a:r>
              <a:rPr lang="de-DE" dirty="0"/>
              <a:t>, </a:t>
            </a:r>
            <a:r>
              <a:rPr lang="de-DE" dirty="0" err="1"/>
              <a:t>therefore</a:t>
            </a:r>
            <a:r>
              <a:rPr lang="de-DE" dirty="0"/>
              <a:t> </a:t>
            </a:r>
            <a:r>
              <a:rPr lang="de-DE" dirty="0" err="1"/>
              <a:t>we</a:t>
            </a:r>
            <a:r>
              <a:rPr lang="de-DE" dirty="0"/>
              <a:t> </a:t>
            </a:r>
            <a:r>
              <a:rPr lang="de-DE" dirty="0" err="1"/>
              <a:t>should</a:t>
            </a:r>
            <a:r>
              <a:rPr lang="de-DE" dirty="0"/>
              <a:t> </a:t>
            </a:r>
            <a:r>
              <a:rPr lang="de-DE" dirty="0" err="1"/>
              <a:t>consider</a:t>
            </a:r>
            <a:r>
              <a:rPr lang="de-DE" dirty="0"/>
              <a:t> </a:t>
            </a:r>
            <a:r>
              <a:rPr lang="de-DE" dirty="0" err="1"/>
              <a:t>the</a:t>
            </a:r>
            <a:r>
              <a:rPr lang="de-DE" dirty="0"/>
              <a:t> human-made</a:t>
            </a:r>
            <a:r>
              <a:rPr lang="de-DE" baseline="0" dirty="0"/>
              <a:t> </a:t>
            </a:r>
            <a:r>
              <a:rPr lang="de-DE" baseline="0" dirty="0" err="1"/>
              <a:t>concept</a:t>
            </a:r>
            <a:r>
              <a:rPr lang="de-DE" baseline="0" dirty="0"/>
              <a:t> </a:t>
            </a:r>
            <a:r>
              <a:rPr lang="de-DE" baseline="0" dirty="0" err="1"/>
              <a:t>of</a:t>
            </a:r>
            <a:r>
              <a:rPr lang="de-DE" baseline="0" dirty="0"/>
              <a:t> </a:t>
            </a:r>
            <a:r>
              <a:rPr lang="de-DE" baseline="0" dirty="0" err="1"/>
              <a:t>waste</a:t>
            </a:r>
            <a:r>
              <a:rPr lang="de-DE" baseline="0" dirty="0"/>
              <a:t> </a:t>
            </a:r>
            <a:r>
              <a:rPr lang="en-US" sz="1200" dirty="0"/>
              <a:t>as a design flaw rather than as inevitable by-products of the things we make. </a:t>
            </a:r>
            <a:r>
              <a:rPr lang="de-DE" dirty="0" err="1"/>
              <a:t>Whereas</a:t>
            </a:r>
            <a:r>
              <a:rPr lang="de-DE" baseline="0" dirty="0"/>
              <a:t> </a:t>
            </a:r>
            <a:r>
              <a:rPr lang="de-DE" baseline="0" dirty="0" err="1"/>
              <a:t>the</a:t>
            </a:r>
            <a:r>
              <a:rPr lang="de-DE" baseline="0" dirty="0"/>
              <a:t> linear </a:t>
            </a:r>
            <a:r>
              <a:rPr lang="de-DE" baseline="0" dirty="0" err="1"/>
              <a:t>economy</a:t>
            </a:r>
            <a:r>
              <a:rPr lang="de-DE" baseline="0" dirty="0"/>
              <a:t> </a:t>
            </a:r>
            <a:r>
              <a:rPr lang="de-DE" baseline="0" dirty="0" err="1"/>
              <a:t>usually</a:t>
            </a:r>
            <a:r>
              <a:rPr lang="de-DE" baseline="0" dirty="0"/>
              <a:t> </a:t>
            </a:r>
            <a:r>
              <a:rPr lang="de-DE" baseline="0" dirty="0" err="1"/>
              <a:t>starts</a:t>
            </a:r>
            <a:r>
              <a:rPr lang="de-DE" baseline="0" dirty="0"/>
              <a:t> </a:t>
            </a:r>
            <a:r>
              <a:rPr lang="de-DE" baseline="0" dirty="0" err="1"/>
              <a:t>to</a:t>
            </a:r>
            <a:r>
              <a:rPr lang="de-DE" baseline="0" dirty="0"/>
              <a:t> </a:t>
            </a:r>
            <a:r>
              <a:rPr lang="de-DE" baseline="0" dirty="0" err="1"/>
              <a:t>think</a:t>
            </a:r>
            <a:r>
              <a:rPr lang="de-DE" baseline="0" dirty="0"/>
              <a:t> </a:t>
            </a:r>
            <a:r>
              <a:rPr lang="de-DE" baseline="0" dirty="0" err="1"/>
              <a:t>about</a:t>
            </a:r>
            <a:r>
              <a:rPr lang="de-DE" baseline="0" dirty="0"/>
              <a:t> </a:t>
            </a:r>
            <a:r>
              <a:rPr lang="de-DE" baseline="0" dirty="0" err="1"/>
              <a:t>disposal</a:t>
            </a:r>
            <a:r>
              <a:rPr lang="de-DE" baseline="0" dirty="0"/>
              <a:t> </a:t>
            </a:r>
            <a:r>
              <a:rPr lang="de-DE" baseline="0" dirty="0" err="1"/>
              <a:t>or</a:t>
            </a:r>
            <a:r>
              <a:rPr lang="de-DE" baseline="0" dirty="0"/>
              <a:t> </a:t>
            </a:r>
            <a:r>
              <a:rPr lang="de-DE" baseline="0" dirty="0" err="1"/>
              <a:t>recycling</a:t>
            </a:r>
            <a:r>
              <a:rPr lang="de-DE" baseline="0" dirty="0"/>
              <a:t> at end </a:t>
            </a:r>
            <a:r>
              <a:rPr lang="de-DE" baseline="0" dirty="0" err="1"/>
              <a:t>of</a:t>
            </a:r>
            <a:r>
              <a:rPr lang="de-DE" baseline="0" dirty="0"/>
              <a:t> </a:t>
            </a:r>
            <a:r>
              <a:rPr lang="de-DE" baseline="0" dirty="0" err="1"/>
              <a:t>life</a:t>
            </a:r>
            <a:r>
              <a:rPr lang="de-DE" baseline="0" dirty="0"/>
              <a:t> </a:t>
            </a:r>
            <a:r>
              <a:rPr lang="de-DE" baseline="0" dirty="0" err="1"/>
              <a:t>of</a:t>
            </a:r>
            <a:r>
              <a:rPr lang="de-DE" baseline="0" dirty="0"/>
              <a:t> a </a:t>
            </a:r>
            <a:r>
              <a:rPr lang="de-DE" baseline="0" dirty="0" err="1"/>
              <a:t>product</a:t>
            </a:r>
            <a:r>
              <a:rPr lang="de-DE" baseline="0" dirty="0"/>
              <a:t>, </a:t>
            </a:r>
            <a:r>
              <a:rPr lang="de-DE" baseline="0" dirty="0" err="1"/>
              <a:t>the</a:t>
            </a:r>
            <a:r>
              <a:rPr lang="de-DE" baseline="0" dirty="0"/>
              <a:t> </a:t>
            </a:r>
            <a:r>
              <a:rPr lang="de-DE" baseline="0" dirty="0" err="1"/>
              <a:t>circular</a:t>
            </a:r>
            <a:r>
              <a:rPr lang="de-DE" baseline="0" dirty="0"/>
              <a:t> </a:t>
            </a:r>
            <a:r>
              <a:rPr lang="de-DE" baseline="0" dirty="0" err="1"/>
              <a:t>economy</a:t>
            </a:r>
            <a:r>
              <a:rPr lang="de-DE" baseline="0" dirty="0"/>
              <a:t> </a:t>
            </a:r>
            <a:r>
              <a:rPr lang="de-DE" baseline="0" dirty="0" err="1"/>
              <a:t>aims</a:t>
            </a:r>
            <a:r>
              <a:rPr lang="de-DE" baseline="0" dirty="0"/>
              <a:t> </a:t>
            </a:r>
            <a:r>
              <a:rPr lang="de-DE" baseline="0" dirty="0" err="1"/>
              <a:t>to</a:t>
            </a:r>
            <a:r>
              <a:rPr lang="de-DE" baseline="0" dirty="0"/>
              <a:t> </a:t>
            </a:r>
            <a:r>
              <a:rPr lang="de-DE" baseline="0" dirty="0" err="1"/>
              <a:t>eliminate</a:t>
            </a:r>
            <a:r>
              <a:rPr lang="de-DE" baseline="0" dirty="0"/>
              <a:t> </a:t>
            </a:r>
            <a:r>
              <a:rPr lang="de-DE" baseline="0" dirty="0" err="1"/>
              <a:t>waste</a:t>
            </a:r>
            <a:r>
              <a:rPr lang="de-DE" baseline="0" dirty="0"/>
              <a:t> </a:t>
            </a:r>
            <a:r>
              <a:rPr lang="de-DE" baseline="0" dirty="0" err="1"/>
              <a:t>and</a:t>
            </a:r>
            <a:r>
              <a:rPr lang="de-DE" baseline="0" dirty="0"/>
              <a:t> </a:t>
            </a:r>
            <a:r>
              <a:rPr lang="de-DE" baseline="0" dirty="0" err="1"/>
              <a:t>pollution</a:t>
            </a:r>
            <a:r>
              <a:rPr lang="de-DE" baseline="0" dirty="0"/>
              <a:t> </a:t>
            </a:r>
            <a:r>
              <a:rPr lang="de-DE" baseline="0" dirty="0" err="1"/>
              <a:t>initially</a:t>
            </a:r>
            <a:r>
              <a:rPr lang="de-DE" baseline="0" dirty="0"/>
              <a:t> at design </a:t>
            </a:r>
            <a:r>
              <a:rPr lang="de-DE" baseline="0" dirty="0" err="1"/>
              <a:t>stage</a:t>
            </a:r>
            <a:r>
              <a:rPr lang="de-DE" baseline="0" dirty="0"/>
              <a:t>. A </a:t>
            </a:r>
            <a:r>
              <a:rPr lang="de-DE" baseline="0" dirty="0" err="1"/>
              <a:t>producer</a:t>
            </a:r>
            <a:r>
              <a:rPr lang="de-DE" baseline="0" dirty="0"/>
              <a:t> in </a:t>
            </a:r>
            <a:r>
              <a:rPr lang="de-DE" baseline="0" dirty="0" err="1"/>
              <a:t>the</a:t>
            </a:r>
            <a:r>
              <a:rPr lang="de-DE" baseline="0" dirty="0"/>
              <a:t> </a:t>
            </a:r>
            <a:r>
              <a:rPr lang="de-DE" baseline="0" dirty="0" err="1"/>
              <a:t>circular</a:t>
            </a:r>
            <a:r>
              <a:rPr lang="de-DE" baseline="0" dirty="0"/>
              <a:t> </a:t>
            </a:r>
            <a:r>
              <a:rPr lang="de-DE" baseline="0" dirty="0" err="1"/>
              <a:t>economy</a:t>
            </a:r>
            <a:r>
              <a:rPr lang="de-DE" baseline="0" dirty="0"/>
              <a:t> </a:t>
            </a:r>
            <a:r>
              <a:rPr lang="de-DE" baseline="0" dirty="0" err="1"/>
              <a:t>takes</a:t>
            </a:r>
            <a:r>
              <a:rPr lang="de-DE" baseline="0" dirty="0"/>
              <a:t> </a:t>
            </a:r>
            <a:r>
              <a:rPr lang="de-DE" baseline="0" dirty="0" err="1"/>
              <a:t>responsibility</a:t>
            </a:r>
            <a:r>
              <a:rPr lang="de-DE" baseline="0" dirty="0"/>
              <a:t> </a:t>
            </a:r>
            <a:r>
              <a:rPr lang="de-DE" baseline="0" dirty="0" err="1"/>
              <a:t>for</a:t>
            </a:r>
            <a:r>
              <a:rPr lang="de-DE" baseline="0" dirty="0"/>
              <a:t> </a:t>
            </a:r>
            <a:r>
              <a:rPr lang="de-DE" baseline="0" dirty="0" err="1"/>
              <a:t>the</a:t>
            </a:r>
            <a:r>
              <a:rPr lang="de-DE" baseline="0" dirty="0"/>
              <a:t> </a:t>
            </a:r>
            <a:r>
              <a:rPr lang="de-DE" baseline="0" dirty="0" err="1"/>
              <a:t>whole</a:t>
            </a:r>
            <a:r>
              <a:rPr lang="de-DE" baseline="0" dirty="0"/>
              <a:t> </a:t>
            </a:r>
            <a:r>
              <a:rPr lang="de-DE" baseline="0" dirty="0" err="1"/>
              <a:t>lifecycle</a:t>
            </a:r>
            <a:r>
              <a:rPr lang="de-DE" baseline="0" dirty="0"/>
              <a:t> </a:t>
            </a:r>
            <a:r>
              <a:rPr lang="de-DE" baseline="0" dirty="0" err="1"/>
              <a:t>of</a:t>
            </a:r>
            <a:r>
              <a:rPr lang="de-DE" baseline="0" dirty="0"/>
              <a:t> a </a:t>
            </a:r>
            <a:r>
              <a:rPr lang="de-DE" baseline="0" dirty="0" err="1"/>
              <a:t>product</a:t>
            </a:r>
            <a:r>
              <a:rPr lang="de-DE" baseline="0" dirty="0"/>
              <a:t>.</a:t>
            </a:r>
          </a:p>
          <a:p>
            <a:pPr marL="171450" indent="-171450">
              <a:buFontTx/>
              <a:buChar char="-"/>
            </a:pPr>
            <a:r>
              <a:rPr lang="de-DE" baseline="0" dirty="0"/>
              <a:t>The </a:t>
            </a:r>
            <a:r>
              <a:rPr lang="de-DE" baseline="0" dirty="0" err="1"/>
              <a:t>key</a:t>
            </a:r>
            <a:r>
              <a:rPr lang="de-DE" baseline="0" dirty="0"/>
              <a:t> </a:t>
            </a:r>
            <a:r>
              <a:rPr lang="de-DE" baseline="0" dirty="0" err="1"/>
              <a:t>concept</a:t>
            </a:r>
            <a:r>
              <a:rPr lang="de-DE" baseline="0" dirty="0"/>
              <a:t> </a:t>
            </a:r>
            <a:r>
              <a:rPr lang="de-DE" baseline="0" dirty="0" err="1"/>
              <a:t>to</a:t>
            </a:r>
            <a:r>
              <a:rPr lang="de-DE" baseline="0" dirty="0"/>
              <a:t> </a:t>
            </a:r>
            <a:r>
              <a:rPr lang="de-DE" baseline="0" dirty="0" err="1"/>
              <a:t>decouple</a:t>
            </a:r>
            <a:r>
              <a:rPr lang="de-DE" baseline="0" dirty="0"/>
              <a:t> </a:t>
            </a:r>
            <a:r>
              <a:rPr lang="de-DE" baseline="0" dirty="0" err="1"/>
              <a:t>growth</a:t>
            </a:r>
            <a:r>
              <a:rPr lang="de-DE" baseline="0" dirty="0"/>
              <a:t> from </a:t>
            </a:r>
            <a:r>
              <a:rPr lang="de-DE" baseline="0" dirty="0" err="1"/>
              <a:t>use</a:t>
            </a:r>
            <a:r>
              <a:rPr lang="de-DE" baseline="0" dirty="0"/>
              <a:t> </a:t>
            </a:r>
            <a:r>
              <a:rPr lang="de-DE" baseline="0" dirty="0" err="1"/>
              <a:t>of</a:t>
            </a:r>
            <a:r>
              <a:rPr lang="de-DE" baseline="0" dirty="0"/>
              <a:t> finite </a:t>
            </a:r>
            <a:r>
              <a:rPr lang="de-DE" baseline="0" dirty="0" err="1"/>
              <a:t>resources</a:t>
            </a:r>
            <a:r>
              <a:rPr lang="de-DE" baseline="0" dirty="0"/>
              <a:t> </a:t>
            </a:r>
            <a:r>
              <a:rPr lang="de-DE" baseline="0" dirty="0" err="1"/>
              <a:t>is</a:t>
            </a:r>
            <a:r>
              <a:rPr lang="de-DE" baseline="0" dirty="0"/>
              <a:t> </a:t>
            </a:r>
            <a:r>
              <a:rPr lang="de-DE" baseline="0" dirty="0" err="1"/>
              <a:t>to</a:t>
            </a:r>
            <a:r>
              <a:rPr lang="de-DE" baseline="0" dirty="0"/>
              <a:t> </a:t>
            </a:r>
            <a:r>
              <a:rPr lang="de-DE" baseline="0" dirty="0" err="1"/>
              <a:t>keep</a:t>
            </a:r>
            <a:r>
              <a:rPr lang="de-DE" baseline="0" dirty="0"/>
              <a:t> </a:t>
            </a:r>
            <a:r>
              <a:rPr lang="de-DE" baseline="0" dirty="0" err="1"/>
              <a:t>products</a:t>
            </a:r>
            <a:r>
              <a:rPr lang="de-DE" baseline="0" dirty="0"/>
              <a:t> </a:t>
            </a:r>
            <a:r>
              <a:rPr lang="de-DE" baseline="0" dirty="0" err="1"/>
              <a:t>and</a:t>
            </a:r>
            <a:r>
              <a:rPr lang="de-DE" baseline="0" dirty="0"/>
              <a:t> </a:t>
            </a:r>
            <a:r>
              <a:rPr lang="de-DE" baseline="0" dirty="0" err="1"/>
              <a:t>materials</a:t>
            </a:r>
            <a:r>
              <a:rPr lang="de-DE" baseline="0" dirty="0"/>
              <a:t> in </a:t>
            </a:r>
            <a:r>
              <a:rPr lang="de-DE" baseline="0" dirty="0" err="1"/>
              <a:t>use</a:t>
            </a:r>
            <a:r>
              <a:rPr lang="de-DE" baseline="0" dirty="0"/>
              <a:t> </a:t>
            </a:r>
            <a:r>
              <a:rPr lang="de-DE" baseline="0" dirty="0" err="1"/>
              <a:t>as</a:t>
            </a:r>
            <a:r>
              <a:rPr lang="de-DE" baseline="0" dirty="0"/>
              <a:t> </a:t>
            </a:r>
            <a:r>
              <a:rPr lang="de-DE" baseline="0" dirty="0" err="1"/>
              <a:t>long</a:t>
            </a:r>
            <a:r>
              <a:rPr lang="de-DE" baseline="0" dirty="0"/>
              <a:t> </a:t>
            </a:r>
            <a:r>
              <a:rPr lang="de-DE" baseline="0" dirty="0" err="1"/>
              <a:t>as</a:t>
            </a:r>
            <a:r>
              <a:rPr lang="de-DE" baseline="0" dirty="0"/>
              <a:t> </a:t>
            </a:r>
            <a:r>
              <a:rPr lang="de-DE" baseline="0" dirty="0" err="1"/>
              <a:t>possible</a:t>
            </a:r>
            <a:r>
              <a:rPr lang="de-DE" baseline="0" dirty="0"/>
              <a:t> </a:t>
            </a:r>
            <a:r>
              <a:rPr lang="de-DE" baseline="0" dirty="0" err="1"/>
              <a:t>and</a:t>
            </a:r>
            <a:r>
              <a:rPr lang="de-DE" baseline="0" dirty="0"/>
              <a:t> </a:t>
            </a:r>
            <a:r>
              <a:rPr lang="de-DE" baseline="0" dirty="0" err="1"/>
              <a:t>to</a:t>
            </a:r>
            <a:r>
              <a:rPr lang="de-DE" baseline="0" dirty="0"/>
              <a:t> </a:t>
            </a:r>
            <a:r>
              <a:rPr lang="de-DE" baseline="0" dirty="0" err="1"/>
              <a:t>circulate</a:t>
            </a:r>
            <a:r>
              <a:rPr lang="de-DE" baseline="0" dirty="0"/>
              <a:t> </a:t>
            </a:r>
            <a:r>
              <a:rPr lang="de-DE" baseline="0" dirty="0" err="1"/>
              <a:t>them</a:t>
            </a:r>
            <a:r>
              <a:rPr lang="de-DE" baseline="0" dirty="0"/>
              <a:t> at </a:t>
            </a:r>
            <a:r>
              <a:rPr lang="de-DE" baseline="0" dirty="0" err="1"/>
              <a:t>their</a:t>
            </a:r>
            <a:r>
              <a:rPr lang="de-DE" baseline="0" dirty="0"/>
              <a:t> </a:t>
            </a:r>
            <a:r>
              <a:rPr lang="de-DE" baseline="0" dirty="0" err="1"/>
              <a:t>highest</a:t>
            </a:r>
            <a:r>
              <a:rPr lang="de-DE" baseline="0" dirty="0"/>
              <a:t> </a:t>
            </a:r>
            <a:r>
              <a:rPr lang="de-DE" baseline="0" dirty="0" err="1"/>
              <a:t>value</a:t>
            </a:r>
            <a:r>
              <a:rPr lang="de-DE" baseline="0" dirty="0"/>
              <a:t>. Products </a:t>
            </a:r>
            <a:r>
              <a:rPr lang="de-DE" baseline="0" dirty="0" err="1"/>
              <a:t>are</a:t>
            </a:r>
            <a:r>
              <a:rPr lang="de-DE" baseline="0" dirty="0"/>
              <a:t> </a:t>
            </a:r>
            <a:r>
              <a:rPr lang="de-DE" baseline="0" dirty="0" err="1"/>
              <a:t>designed</a:t>
            </a:r>
            <a:r>
              <a:rPr lang="de-DE" baseline="0" dirty="0"/>
              <a:t> </a:t>
            </a:r>
            <a:r>
              <a:rPr lang="de-DE" baseline="0" dirty="0" err="1"/>
              <a:t>to</a:t>
            </a:r>
            <a:r>
              <a:rPr lang="de-DE" baseline="0" dirty="0"/>
              <a:t> </a:t>
            </a:r>
            <a:r>
              <a:rPr lang="de-DE" baseline="0" dirty="0" err="1"/>
              <a:t>be</a:t>
            </a:r>
            <a:r>
              <a:rPr lang="de-DE" baseline="0" dirty="0"/>
              <a:t> </a:t>
            </a:r>
            <a:r>
              <a:rPr lang="de-DE" baseline="0" dirty="0" err="1"/>
              <a:t>reused</a:t>
            </a:r>
            <a:r>
              <a:rPr lang="de-DE" baseline="0" dirty="0"/>
              <a:t>, </a:t>
            </a:r>
            <a:r>
              <a:rPr lang="de-DE" baseline="0" dirty="0" err="1"/>
              <a:t>repaired</a:t>
            </a:r>
            <a:r>
              <a:rPr lang="de-DE" baseline="0" dirty="0"/>
              <a:t>, </a:t>
            </a:r>
            <a:r>
              <a:rPr lang="de-DE" baseline="0" dirty="0" err="1"/>
              <a:t>remanufactured</a:t>
            </a:r>
            <a:r>
              <a:rPr lang="de-DE" baseline="0" dirty="0"/>
              <a:t> </a:t>
            </a:r>
            <a:r>
              <a:rPr lang="de-DE" baseline="0" dirty="0" err="1"/>
              <a:t>and</a:t>
            </a:r>
            <a:r>
              <a:rPr lang="de-DE" baseline="0" dirty="0"/>
              <a:t> </a:t>
            </a:r>
            <a:r>
              <a:rPr lang="de-DE" baseline="0" dirty="0" err="1"/>
              <a:t>if</a:t>
            </a:r>
            <a:r>
              <a:rPr lang="de-DE" baseline="0" dirty="0"/>
              <a:t> </a:t>
            </a:r>
            <a:r>
              <a:rPr lang="de-DE" baseline="0" dirty="0" err="1"/>
              <a:t>this</a:t>
            </a:r>
            <a:r>
              <a:rPr lang="de-DE" baseline="0" dirty="0"/>
              <a:t> </a:t>
            </a:r>
            <a:r>
              <a:rPr lang="de-DE" baseline="0" dirty="0" err="1"/>
              <a:t>is</a:t>
            </a:r>
            <a:r>
              <a:rPr lang="de-DE" baseline="0" dirty="0"/>
              <a:t> not </a:t>
            </a:r>
            <a:r>
              <a:rPr lang="de-DE" baseline="0" dirty="0" err="1"/>
              <a:t>possible</a:t>
            </a:r>
            <a:r>
              <a:rPr lang="de-DE" baseline="0" dirty="0"/>
              <a:t> </a:t>
            </a:r>
            <a:r>
              <a:rPr lang="de-DE" baseline="0" dirty="0" err="1"/>
              <a:t>recycled</a:t>
            </a:r>
            <a:r>
              <a:rPr lang="de-DE" baseline="0" dirty="0"/>
              <a:t>. </a:t>
            </a:r>
          </a:p>
          <a:p>
            <a:pPr marL="171450" indent="-171450">
              <a:buFontTx/>
              <a:buChar char="-"/>
            </a:pPr>
            <a:r>
              <a:rPr lang="de-DE" baseline="0" dirty="0"/>
              <a:t>Linear </a:t>
            </a:r>
            <a:r>
              <a:rPr lang="de-DE" baseline="0" dirty="0" err="1"/>
              <a:t>economy</a:t>
            </a:r>
            <a:r>
              <a:rPr lang="de-DE" baseline="0" dirty="0"/>
              <a:t> </a:t>
            </a:r>
            <a:r>
              <a:rPr lang="de-DE" baseline="0" dirty="0" err="1"/>
              <a:t>has</a:t>
            </a:r>
            <a:r>
              <a:rPr lang="de-DE" baseline="0" dirty="0"/>
              <a:t> </a:t>
            </a:r>
            <a:r>
              <a:rPr lang="de-DE" baseline="0" dirty="0" err="1"/>
              <a:t>destroyed</a:t>
            </a:r>
            <a:r>
              <a:rPr lang="de-DE" baseline="0" dirty="0"/>
              <a:t> </a:t>
            </a:r>
            <a:r>
              <a:rPr lang="de-DE" baseline="0" dirty="0" err="1"/>
              <a:t>the</a:t>
            </a:r>
            <a:r>
              <a:rPr lang="de-DE" baseline="0" dirty="0"/>
              <a:t> </a:t>
            </a:r>
            <a:r>
              <a:rPr lang="de-DE" baseline="0" dirty="0" err="1"/>
              <a:t>balance</a:t>
            </a:r>
            <a:r>
              <a:rPr lang="de-DE" baseline="0" dirty="0"/>
              <a:t> </a:t>
            </a:r>
            <a:r>
              <a:rPr lang="de-DE" baseline="0" dirty="0" err="1"/>
              <a:t>of</a:t>
            </a:r>
            <a:r>
              <a:rPr lang="de-DE" baseline="0" dirty="0"/>
              <a:t> </a:t>
            </a:r>
            <a:r>
              <a:rPr lang="de-DE" baseline="0" dirty="0" err="1"/>
              <a:t>our</a:t>
            </a:r>
            <a:r>
              <a:rPr lang="de-DE" baseline="0" dirty="0"/>
              <a:t> </a:t>
            </a:r>
            <a:r>
              <a:rPr lang="de-DE" baseline="0" dirty="0" err="1"/>
              <a:t>natural</a:t>
            </a:r>
            <a:r>
              <a:rPr lang="de-DE" baseline="0" dirty="0"/>
              <a:t> </a:t>
            </a:r>
            <a:r>
              <a:rPr lang="de-DE" baseline="0" dirty="0" err="1"/>
              <a:t>ecosystems</a:t>
            </a:r>
            <a:r>
              <a:rPr lang="de-DE" baseline="0" dirty="0"/>
              <a:t>. </a:t>
            </a:r>
            <a:r>
              <a:rPr lang="de-DE" baseline="0" dirty="0" err="1"/>
              <a:t>To</a:t>
            </a:r>
            <a:r>
              <a:rPr lang="de-DE" baseline="0" dirty="0"/>
              <a:t> </a:t>
            </a:r>
            <a:r>
              <a:rPr lang="de-DE" baseline="0" dirty="0" err="1"/>
              <a:t>ensure</a:t>
            </a:r>
            <a:r>
              <a:rPr lang="de-DE" baseline="0" dirty="0"/>
              <a:t> </a:t>
            </a:r>
            <a:r>
              <a:rPr lang="de-DE" baseline="0" dirty="0" err="1"/>
              <a:t>supply</a:t>
            </a:r>
            <a:r>
              <a:rPr lang="de-DE" baseline="0" dirty="0"/>
              <a:t> </a:t>
            </a:r>
            <a:r>
              <a:rPr lang="de-DE" baseline="0" dirty="0" err="1"/>
              <a:t>of</a:t>
            </a:r>
            <a:r>
              <a:rPr lang="de-DE" baseline="0" dirty="0"/>
              <a:t> </a:t>
            </a:r>
            <a:r>
              <a:rPr lang="de-DE" baseline="0" dirty="0" err="1"/>
              <a:t>fresh</a:t>
            </a:r>
            <a:r>
              <a:rPr lang="de-DE" baseline="0" dirty="0"/>
              <a:t> air, </a:t>
            </a:r>
            <a:r>
              <a:rPr lang="de-DE" baseline="0" dirty="0" err="1"/>
              <a:t>potable</a:t>
            </a:r>
            <a:r>
              <a:rPr lang="de-DE" baseline="0" dirty="0"/>
              <a:t> </a:t>
            </a:r>
            <a:r>
              <a:rPr lang="de-DE" baseline="0" dirty="0" err="1"/>
              <a:t>water</a:t>
            </a:r>
            <a:r>
              <a:rPr lang="de-DE" baseline="0" dirty="0"/>
              <a:t> </a:t>
            </a:r>
            <a:r>
              <a:rPr lang="de-DE" baseline="0" dirty="0" err="1"/>
              <a:t>and</a:t>
            </a:r>
            <a:r>
              <a:rPr lang="de-DE" baseline="0" dirty="0"/>
              <a:t> fertile </a:t>
            </a:r>
            <a:r>
              <a:rPr lang="de-DE" baseline="0" dirty="0" err="1"/>
              <a:t>soils</a:t>
            </a:r>
            <a:r>
              <a:rPr lang="de-DE" baseline="0" dirty="0"/>
              <a:t> </a:t>
            </a:r>
            <a:r>
              <a:rPr lang="de-DE" baseline="0" dirty="0" err="1"/>
              <a:t>we</a:t>
            </a:r>
            <a:r>
              <a:rPr lang="de-DE" baseline="0" dirty="0"/>
              <a:t> </a:t>
            </a:r>
            <a:r>
              <a:rPr lang="de-DE" baseline="0" dirty="0" err="1"/>
              <a:t>need</a:t>
            </a:r>
            <a:r>
              <a:rPr lang="de-DE" baseline="0" dirty="0"/>
              <a:t> not </a:t>
            </a:r>
            <a:r>
              <a:rPr lang="de-DE" baseline="0" dirty="0" err="1"/>
              <a:t>only</a:t>
            </a:r>
            <a:r>
              <a:rPr lang="de-DE" baseline="0" dirty="0"/>
              <a:t> </a:t>
            </a:r>
            <a:r>
              <a:rPr lang="de-DE" baseline="0" dirty="0" err="1"/>
              <a:t>to</a:t>
            </a:r>
            <a:r>
              <a:rPr lang="de-DE" baseline="0" dirty="0"/>
              <a:t> </a:t>
            </a:r>
            <a:r>
              <a:rPr lang="de-DE" baseline="0" dirty="0" err="1"/>
              <a:t>reduce</a:t>
            </a:r>
            <a:r>
              <a:rPr lang="de-DE" baseline="0" dirty="0"/>
              <a:t> </a:t>
            </a:r>
            <a:r>
              <a:rPr lang="de-DE" baseline="0" dirty="0" err="1"/>
              <a:t>emissions</a:t>
            </a:r>
            <a:r>
              <a:rPr lang="de-DE" baseline="0" dirty="0"/>
              <a:t> </a:t>
            </a:r>
            <a:r>
              <a:rPr lang="de-DE" baseline="0" dirty="0" err="1"/>
              <a:t>and</a:t>
            </a:r>
            <a:r>
              <a:rPr lang="de-DE" baseline="0" dirty="0"/>
              <a:t> </a:t>
            </a:r>
            <a:r>
              <a:rPr lang="de-DE" baseline="0" dirty="0" err="1"/>
              <a:t>contamination</a:t>
            </a:r>
            <a:r>
              <a:rPr lang="de-DE" baseline="0" dirty="0"/>
              <a:t>, but also </a:t>
            </a:r>
            <a:r>
              <a:rPr lang="de-DE" baseline="0" dirty="0" err="1"/>
              <a:t>to</a:t>
            </a:r>
            <a:r>
              <a:rPr lang="de-DE" baseline="0" dirty="0"/>
              <a:t> promote </a:t>
            </a:r>
            <a:r>
              <a:rPr lang="de-DE" baseline="0" dirty="0" err="1"/>
              <a:t>biodiversity</a:t>
            </a:r>
            <a:r>
              <a:rPr lang="de-DE" baseline="0" dirty="0"/>
              <a:t> </a:t>
            </a:r>
            <a:r>
              <a:rPr lang="de-DE" baseline="0" dirty="0" err="1"/>
              <a:t>and</a:t>
            </a:r>
            <a:r>
              <a:rPr lang="de-DE" baseline="0" dirty="0"/>
              <a:t> </a:t>
            </a:r>
            <a:r>
              <a:rPr lang="de-DE" baseline="0" dirty="0" err="1"/>
              <a:t>natural</a:t>
            </a:r>
            <a:r>
              <a:rPr lang="de-DE" baseline="0" dirty="0"/>
              <a:t> </a:t>
            </a:r>
            <a:r>
              <a:rPr lang="de-DE" baseline="0" dirty="0" err="1"/>
              <a:t>loops</a:t>
            </a:r>
            <a:r>
              <a:rPr lang="de-DE" baseline="0" dirty="0"/>
              <a:t>, e.g. </a:t>
            </a:r>
            <a:r>
              <a:rPr lang="de-DE" baseline="0" dirty="0" err="1"/>
              <a:t>by</a:t>
            </a:r>
            <a:r>
              <a:rPr lang="de-DE" baseline="0" dirty="0"/>
              <a:t> </a:t>
            </a:r>
            <a:r>
              <a:rPr lang="de-DE" baseline="0" dirty="0" err="1"/>
              <a:t>avoiding</a:t>
            </a:r>
            <a:r>
              <a:rPr lang="de-DE" baseline="0" dirty="0"/>
              <a:t> </a:t>
            </a:r>
            <a:r>
              <a:rPr lang="de-DE" baseline="0" dirty="0" err="1"/>
              <a:t>hazardous</a:t>
            </a:r>
            <a:r>
              <a:rPr lang="de-DE" baseline="0" dirty="0"/>
              <a:t> </a:t>
            </a:r>
            <a:r>
              <a:rPr lang="de-DE" baseline="0" dirty="0" err="1"/>
              <a:t>materials</a:t>
            </a:r>
            <a:r>
              <a:rPr lang="de-DE" baseline="0" dirty="0"/>
              <a:t>, </a:t>
            </a:r>
            <a:r>
              <a:rPr lang="de-DE" baseline="0" dirty="0" err="1"/>
              <a:t>returning</a:t>
            </a:r>
            <a:r>
              <a:rPr lang="de-DE" baseline="0" dirty="0"/>
              <a:t> </a:t>
            </a:r>
            <a:r>
              <a:rPr lang="de-DE" baseline="0" dirty="0" err="1"/>
              <a:t>biodegradable</a:t>
            </a:r>
            <a:r>
              <a:rPr lang="de-DE" baseline="0" dirty="0"/>
              <a:t> </a:t>
            </a:r>
            <a:r>
              <a:rPr lang="de-DE" baseline="0" dirty="0" err="1"/>
              <a:t>and</a:t>
            </a:r>
            <a:r>
              <a:rPr lang="de-DE" baseline="0" dirty="0"/>
              <a:t> </a:t>
            </a:r>
            <a:r>
              <a:rPr lang="de-DE" baseline="0" dirty="0" err="1"/>
              <a:t>compostable</a:t>
            </a:r>
            <a:r>
              <a:rPr lang="de-DE" baseline="0" dirty="0"/>
              <a:t> </a:t>
            </a:r>
            <a:r>
              <a:rPr lang="de-DE" baseline="0" dirty="0" err="1"/>
              <a:t>materials</a:t>
            </a:r>
            <a:r>
              <a:rPr lang="de-DE" baseline="0" dirty="0"/>
              <a:t> </a:t>
            </a:r>
            <a:r>
              <a:rPr lang="de-DE" baseline="0" dirty="0" err="1"/>
              <a:t>to</a:t>
            </a:r>
            <a:r>
              <a:rPr lang="de-DE" baseline="0" dirty="0"/>
              <a:t> </a:t>
            </a:r>
            <a:r>
              <a:rPr lang="de-DE" baseline="0" dirty="0" err="1"/>
              <a:t>the</a:t>
            </a:r>
            <a:r>
              <a:rPr lang="de-DE" baseline="0" dirty="0"/>
              <a:t> </a:t>
            </a:r>
            <a:r>
              <a:rPr lang="de-DE" baseline="0" dirty="0" err="1"/>
              <a:t>biological</a:t>
            </a:r>
            <a:r>
              <a:rPr lang="de-DE" baseline="0" dirty="0"/>
              <a:t> </a:t>
            </a:r>
            <a:r>
              <a:rPr lang="de-DE" baseline="0" dirty="0" err="1"/>
              <a:t>cycle</a:t>
            </a:r>
            <a:r>
              <a:rPr lang="de-DE" baseline="0" dirty="0"/>
              <a:t> </a:t>
            </a:r>
            <a:r>
              <a:rPr lang="de-DE" baseline="0" dirty="0" err="1"/>
              <a:t>making</a:t>
            </a:r>
            <a:r>
              <a:rPr lang="de-DE" baseline="0" dirty="0"/>
              <a:t> </a:t>
            </a:r>
            <a:r>
              <a:rPr lang="de-DE" baseline="0" dirty="0" err="1"/>
              <a:t>sustainable</a:t>
            </a:r>
            <a:r>
              <a:rPr lang="de-DE" baseline="0" dirty="0"/>
              <a:t> </a:t>
            </a:r>
            <a:r>
              <a:rPr lang="de-DE" baseline="0" dirty="0" err="1"/>
              <a:t>use</a:t>
            </a:r>
            <a:r>
              <a:rPr lang="de-DE" baseline="0" dirty="0"/>
              <a:t> </a:t>
            </a:r>
            <a:r>
              <a:rPr lang="de-DE" baseline="0" dirty="0" err="1"/>
              <a:t>of</a:t>
            </a:r>
            <a:r>
              <a:rPr lang="de-DE" baseline="0" dirty="0"/>
              <a:t> </a:t>
            </a:r>
            <a:r>
              <a:rPr lang="de-DE" baseline="0" dirty="0" err="1"/>
              <a:t>water</a:t>
            </a:r>
            <a:r>
              <a:rPr lang="de-DE" baseline="0" dirty="0"/>
              <a:t>.</a:t>
            </a:r>
          </a:p>
          <a:p>
            <a:pPr marL="0" indent="0">
              <a:buFontTx/>
              <a:buNone/>
            </a:pPr>
            <a:endParaRPr lang="de-DE" baseline="0" dirty="0"/>
          </a:p>
          <a:p>
            <a:pPr marL="0" indent="0">
              <a:buFontTx/>
              <a:buNone/>
            </a:pPr>
            <a:r>
              <a:rPr lang="de-DE" baseline="0" dirty="0"/>
              <a:t>In </a:t>
            </a:r>
            <a:r>
              <a:rPr lang="de-DE" baseline="0" dirty="0" err="1"/>
              <a:t>green</a:t>
            </a:r>
            <a:r>
              <a:rPr lang="de-DE" baseline="0" dirty="0"/>
              <a:t> </a:t>
            </a:r>
            <a:r>
              <a:rPr lang="de-DE" baseline="0" dirty="0" err="1"/>
              <a:t>you</a:t>
            </a:r>
            <a:r>
              <a:rPr lang="de-DE" baseline="0" dirty="0"/>
              <a:t> </a:t>
            </a:r>
            <a:r>
              <a:rPr lang="de-DE" baseline="0" dirty="0" err="1"/>
              <a:t>see</a:t>
            </a:r>
            <a:r>
              <a:rPr lang="de-DE" baseline="0" dirty="0"/>
              <a:t> </a:t>
            </a:r>
            <a:r>
              <a:rPr lang="de-DE" baseline="0" dirty="0" err="1"/>
              <a:t>the</a:t>
            </a:r>
            <a:r>
              <a:rPr lang="de-DE" baseline="0" dirty="0"/>
              <a:t> </a:t>
            </a:r>
            <a:r>
              <a:rPr lang="de-DE" baseline="0" dirty="0" err="1"/>
              <a:t>circular</a:t>
            </a:r>
            <a:r>
              <a:rPr lang="de-DE" baseline="0" dirty="0"/>
              <a:t> </a:t>
            </a:r>
            <a:r>
              <a:rPr lang="de-DE" baseline="0" dirty="0" err="1"/>
              <a:t>strategies</a:t>
            </a:r>
            <a:r>
              <a:rPr lang="de-DE" baseline="0" dirty="0"/>
              <a:t> </a:t>
            </a:r>
            <a:r>
              <a:rPr lang="de-DE" baseline="0" dirty="0" err="1"/>
              <a:t>that</a:t>
            </a:r>
            <a:r>
              <a:rPr lang="de-DE" baseline="0" dirty="0"/>
              <a:t> </a:t>
            </a:r>
            <a:r>
              <a:rPr lang="de-DE" baseline="0" dirty="0" err="1"/>
              <a:t>can</a:t>
            </a:r>
            <a:r>
              <a:rPr lang="de-DE" baseline="0" dirty="0"/>
              <a:t> </a:t>
            </a:r>
            <a:r>
              <a:rPr lang="de-DE" baseline="0" dirty="0" err="1"/>
              <a:t>be</a:t>
            </a:r>
            <a:r>
              <a:rPr lang="de-DE" baseline="0" dirty="0"/>
              <a:t> </a:t>
            </a:r>
            <a:r>
              <a:rPr lang="de-DE" baseline="0" dirty="0" err="1"/>
              <a:t>applied</a:t>
            </a:r>
            <a:r>
              <a:rPr lang="de-DE" baseline="0" dirty="0"/>
              <a:t> </a:t>
            </a:r>
            <a:r>
              <a:rPr lang="de-DE" baseline="0" dirty="0" err="1"/>
              <a:t>to</a:t>
            </a:r>
            <a:r>
              <a:rPr lang="de-DE" baseline="0" dirty="0"/>
              <a:t> </a:t>
            </a:r>
            <a:r>
              <a:rPr lang="de-DE" baseline="0" dirty="0" err="1"/>
              <a:t>the</a:t>
            </a:r>
            <a:r>
              <a:rPr lang="de-DE" baseline="0" dirty="0"/>
              <a:t> material </a:t>
            </a:r>
            <a:r>
              <a:rPr lang="de-DE" baseline="0" dirty="0" err="1"/>
              <a:t>and</a:t>
            </a:r>
            <a:r>
              <a:rPr lang="de-DE" baseline="0" dirty="0"/>
              <a:t> </a:t>
            </a:r>
            <a:r>
              <a:rPr lang="de-DE" baseline="0" dirty="0" err="1"/>
              <a:t>energy</a:t>
            </a:r>
            <a:r>
              <a:rPr lang="de-DE" baseline="0" dirty="0"/>
              <a:t> </a:t>
            </a:r>
            <a:r>
              <a:rPr lang="de-DE" baseline="0" dirty="0" err="1"/>
              <a:t>flows</a:t>
            </a:r>
            <a:r>
              <a:rPr lang="de-DE" baseline="0" dirty="0"/>
              <a:t> </a:t>
            </a:r>
            <a:r>
              <a:rPr lang="de-DE" baseline="0" dirty="0" err="1"/>
              <a:t>of</a:t>
            </a:r>
            <a:r>
              <a:rPr lang="de-DE" baseline="0" dirty="0"/>
              <a:t> </a:t>
            </a:r>
            <a:r>
              <a:rPr lang="de-DE" baseline="0" dirty="0" err="1"/>
              <a:t>any</a:t>
            </a:r>
            <a:r>
              <a:rPr lang="de-DE" baseline="0" dirty="0"/>
              <a:t> </a:t>
            </a:r>
            <a:r>
              <a:rPr lang="de-DE" baseline="0" dirty="0" err="1"/>
              <a:t>business</a:t>
            </a:r>
            <a:r>
              <a:rPr lang="de-DE" baseline="0" dirty="0"/>
              <a:t>:</a:t>
            </a:r>
          </a:p>
          <a:p>
            <a:pPr marL="171450" indent="-171450">
              <a:buFont typeface="Symbol" panose="05050102010706020507" pitchFamily="18" charset="2"/>
              <a:buChar char="-"/>
            </a:pPr>
            <a:r>
              <a:rPr lang="en-US" sz="1200" b="0" i="0" u="none" strike="noStrike" kern="1200" baseline="0" dirty="0">
                <a:solidFill>
                  <a:schemeClr val="tx1"/>
                </a:solidFill>
                <a:latin typeface="+mn-lt"/>
                <a:ea typeface="+mn-ea"/>
                <a:cs typeface="+mn-cs"/>
              </a:rPr>
              <a:t>Narrow (</a:t>
            </a:r>
            <a:r>
              <a:rPr lang="en-US" sz="1200" b="1" i="0" u="none" strike="noStrike" kern="1200" baseline="0" dirty="0">
                <a:solidFill>
                  <a:schemeClr val="tx1"/>
                </a:solidFill>
                <a:latin typeface="+mn-lt"/>
                <a:ea typeface="+mn-ea"/>
                <a:cs typeface="+mn-cs"/>
              </a:rPr>
              <a:t>use less</a:t>
            </a:r>
            <a:r>
              <a:rPr lang="en-US" sz="1200" b="0" i="0" u="none" strike="noStrike" kern="1200" baseline="0" dirty="0">
                <a:solidFill>
                  <a:schemeClr val="tx1"/>
                </a:solidFill>
                <a:latin typeface="+mn-lt"/>
                <a:ea typeface="+mn-ea"/>
                <a:cs typeface="+mn-cs"/>
              </a:rPr>
              <a:t> material and energy during design, production, delivery and </a:t>
            </a:r>
            <a:r>
              <a:rPr lang="de-DE" sz="1200" b="0" i="0" u="none" strike="noStrike" kern="1200" baseline="0" dirty="0" err="1">
                <a:solidFill>
                  <a:schemeClr val="tx1"/>
                </a:solidFill>
                <a:latin typeface="+mn-lt"/>
                <a:ea typeface="+mn-ea"/>
                <a:cs typeface="+mn-cs"/>
              </a:rPr>
              <a:t>use</a:t>
            </a:r>
            <a:r>
              <a:rPr lang="de-DE" sz="1200" b="0" i="0" u="none" strike="noStrike" kern="1200" baseline="0" dirty="0">
                <a:solidFill>
                  <a:schemeClr val="tx1"/>
                </a:solidFill>
                <a:latin typeface="+mn-lt"/>
                <a:ea typeface="+mn-ea"/>
                <a:cs typeface="+mn-cs"/>
              </a:rPr>
              <a:t> – e.g. </a:t>
            </a:r>
            <a:r>
              <a:rPr lang="de-DE" sz="1200" b="0" i="0" u="none" strike="noStrike" kern="1200" baseline="0" dirty="0" err="1">
                <a:solidFill>
                  <a:schemeClr val="tx1"/>
                </a:solidFill>
                <a:latin typeface="+mn-lt"/>
                <a:ea typeface="+mn-ea"/>
                <a:cs typeface="+mn-cs"/>
              </a:rPr>
              <a:t>lightweight</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production</a:t>
            </a:r>
            <a:r>
              <a:rPr lang="de-DE" sz="1200" b="0" i="0" u="none" strike="noStrike" kern="1200" baseline="0" dirty="0">
                <a:solidFill>
                  <a:schemeClr val="tx1"/>
                </a:solidFill>
                <a:latin typeface="+mn-lt"/>
                <a:ea typeface="+mn-ea"/>
                <a:cs typeface="+mn-cs"/>
              </a:rPr>
              <a:t>)</a:t>
            </a:r>
          </a:p>
          <a:p>
            <a:pPr marL="171450" indent="-171450">
              <a:buFont typeface="Symbol" panose="05050102010706020507" pitchFamily="18" charset="2"/>
              <a:buChar char="-"/>
            </a:pPr>
            <a:r>
              <a:rPr lang="en-US" sz="1200" b="0" i="0" u="none" strike="noStrike" kern="1200" baseline="0" dirty="0">
                <a:solidFill>
                  <a:schemeClr val="tx1"/>
                </a:solidFill>
                <a:latin typeface="+mn-lt"/>
                <a:ea typeface="+mn-ea"/>
                <a:cs typeface="+mn-cs"/>
              </a:rPr>
              <a:t>Slow (</a:t>
            </a:r>
            <a:r>
              <a:rPr lang="en-US" sz="1200" b="1" i="0" u="none" strike="noStrike" kern="1200" baseline="0" dirty="0">
                <a:solidFill>
                  <a:schemeClr val="tx1"/>
                </a:solidFill>
                <a:latin typeface="+mn-lt"/>
                <a:ea typeface="+mn-ea"/>
                <a:cs typeface="+mn-cs"/>
              </a:rPr>
              <a:t>use</a:t>
            </a:r>
            <a:r>
              <a:rPr lang="en-US" sz="1200" b="0" i="0" u="none" strike="noStrike" kern="1200" baseline="0" dirty="0">
                <a:solidFill>
                  <a:schemeClr val="tx1"/>
                </a:solidFill>
                <a:latin typeface="+mn-lt"/>
                <a:ea typeface="+mn-ea"/>
                <a:cs typeface="+mn-cs"/>
              </a:rPr>
              <a:t> products, components and </a:t>
            </a:r>
            <a:r>
              <a:rPr lang="de-DE" sz="1200" b="0" i="0" u="none" strike="noStrike" kern="1200" baseline="0" dirty="0">
                <a:solidFill>
                  <a:schemeClr val="tx1"/>
                </a:solidFill>
                <a:latin typeface="+mn-lt"/>
                <a:ea typeface="+mn-ea"/>
                <a:cs typeface="+mn-cs"/>
              </a:rPr>
              <a:t>material </a:t>
            </a:r>
            <a:r>
              <a:rPr lang="de-DE" sz="1200" b="1" i="0" u="none" strike="noStrike" kern="1200" baseline="0" dirty="0" err="1">
                <a:solidFill>
                  <a:schemeClr val="tx1"/>
                </a:solidFill>
                <a:latin typeface="+mn-lt"/>
                <a:ea typeface="+mn-ea"/>
                <a:cs typeface="+mn-cs"/>
              </a:rPr>
              <a:t>longer</a:t>
            </a:r>
            <a:r>
              <a:rPr lang="de-DE" sz="1200" b="0" i="0" u="none" strike="noStrike" kern="1200" baseline="0" dirty="0">
                <a:solidFill>
                  <a:schemeClr val="tx1"/>
                </a:solidFill>
                <a:latin typeface="+mn-lt"/>
                <a:ea typeface="+mn-ea"/>
                <a:cs typeface="+mn-cs"/>
              </a:rPr>
              <a:t> – e.g. easy </a:t>
            </a:r>
            <a:r>
              <a:rPr lang="de-DE" sz="1200" b="0" i="0" u="none" strike="noStrike" kern="1200" baseline="0" dirty="0" err="1">
                <a:solidFill>
                  <a:schemeClr val="tx1"/>
                </a:solidFill>
                <a:latin typeface="+mn-lt"/>
                <a:ea typeface="+mn-ea"/>
                <a:cs typeface="+mn-cs"/>
              </a:rPr>
              <a:t>to</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repair</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upgradability</a:t>
            </a:r>
            <a:r>
              <a:rPr lang="de-DE" sz="1200" b="0" i="0" u="none" strike="noStrike" kern="1200" baseline="0" dirty="0">
                <a:solidFill>
                  <a:schemeClr val="tx1"/>
                </a:solidFill>
                <a:latin typeface="+mn-lt"/>
                <a:ea typeface="+mn-ea"/>
                <a:cs typeface="+mn-cs"/>
              </a:rPr>
              <a:t>)</a:t>
            </a:r>
          </a:p>
          <a:p>
            <a:pPr marL="171450" indent="-171450">
              <a:buFont typeface="Symbol" panose="05050102010706020507" pitchFamily="18" charset="2"/>
              <a:buChar char="-"/>
            </a:pPr>
            <a:r>
              <a:rPr lang="en-US" sz="1200" b="0" i="0" u="none" strike="noStrike" kern="1200" baseline="0" dirty="0">
                <a:solidFill>
                  <a:schemeClr val="tx1"/>
                </a:solidFill>
                <a:latin typeface="+mn-lt"/>
                <a:ea typeface="+mn-ea"/>
                <a:cs typeface="+mn-cs"/>
              </a:rPr>
              <a:t>Close (</a:t>
            </a:r>
            <a:r>
              <a:rPr lang="en-US" sz="1200" b="1" i="0" u="none" strike="noStrike" kern="1200" baseline="0" dirty="0">
                <a:solidFill>
                  <a:schemeClr val="tx1"/>
                </a:solidFill>
                <a:latin typeface="+mn-lt"/>
                <a:ea typeface="+mn-ea"/>
                <a:cs typeface="+mn-cs"/>
              </a:rPr>
              <a:t>use </a:t>
            </a:r>
            <a:r>
              <a:rPr lang="en-US" sz="1200" b="0" i="0" u="none" strike="noStrike" kern="1200" baseline="0" dirty="0">
                <a:solidFill>
                  <a:schemeClr val="tx1"/>
                </a:solidFill>
                <a:latin typeface="+mn-lt"/>
                <a:ea typeface="+mn-ea"/>
                <a:cs typeface="+mn-cs"/>
              </a:rPr>
              <a:t>wasted products, </a:t>
            </a:r>
            <a:r>
              <a:rPr lang="de-DE" sz="1200" b="0" i="0" u="none" strike="noStrike" kern="1200" baseline="0" dirty="0" err="1">
                <a:solidFill>
                  <a:schemeClr val="tx1"/>
                </a:solidFill>
                <a:latin typeface="+mn-lt"/>
                <a:ea typeface="+mn-ea"/>
                <a:cs typeface="+mn-cs"/>
              </a:rPr>
              <a:t>components</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and</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materials</a:t>
            </a:r>
            <a:r>
              <a:rPr lang="de-DE" sz="1200" b="0" i="0" u="none" strike="noStrike" kern="1200" baseline="0" dirty="0">
                <a:solidFill>
                  <a:schemeClr val="tx1"/>
                </a:solidFill>
                <a:latin typeface="+mn-lt"/>
                <a:ea typeface="+mn-ea"/>
                <a:cs typeface="+mn-cs"/>
              </a:rPr>
              <a:t> </a:t>
            </a:r>
            <a:r>
              <a:rPr lang="de-DE" sz="1200" b="1" i="0" u="none" strike="noStrike" kern="1200" baseline="0" dirty="0" err="1">
                <a:solidFill>
                  <a:schemeClr val="tx1"/>
                </a:solidFill>
                <a:latin typeface="+mn-lt"/>
                <a:ea typeface="+mn-ea"/>
                <a:cs typeface="+mn-cs"/>
              </a:rPr>
              <a:t>again</a:t>
            </a:r>
            <a:r>
              <a:rPr lang="de-DE" sz="1200" b="0" i="0" u="none" strike="noStrike" kern="1200" baseline="0" dirty="0">
                <a:solidFill>
                  <a:schemeClr val="tx1"/>
                </a:solidFill>
                <a:latin typeface="+mn-lt"/>
                <a:ea typeface="+mn-ea"/>
                <a:cs typeface="+mn-cs"/>
              </a:rPr>
              <a:t> – e.g. </a:t>
            </a:r>
            <a:r>
              <a:rPr lang="de-DE" sz="1200" b="0" i="0" u="none" strike="noStrike" kern="1200" baseline="0" dirty="0" err="1">
                <a:solidFill>
                  <a:schemeClr val="tx1"/>
                </a:solidFill>
                <a:latin typeface="+mn-lt"/>
                <a:ea typeface="+mn-ea"/>
                <a:cs typeface="+mn-cs"/>
              </a:rPr>
              <a:t>remanufacture</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and</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enable</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and</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incentivize</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product</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returns</a:t>
            </a:r>
            <a:r>
              <a:rPr lang="de-DE" sz="1200" b="0" i="0" u="none" strike="noStrike" kern="1200" baseline="0" dirty="0">
                <a:solidFill>
                  <a:schemeClr val="tx1"/>
                </a:solidFill>
                <a:latin typeface="+mn-lt"/>
                <a:ea typeface="+mn-ea"/>
                <a:cs typeface="+mn-cs"/>
              </a:rPr>
              <a:t>)</a:t>
            </a:r>
          </a:p>
          <a:p>
            <a:pPr marL="171450" indent="-171450">
              <a:buFont typeface="Symbol" panose="05050102010706020507" pitchFamily="18" charset="2"/>
              <a:buChar char="-"/>
            </a:pPr>
            <a:r>
              <a:rPr lang="en-US" sz="1200" b="0" i="0" u="none" strike="noStrike" kern="1200" baseline="0" dirty="0">
                <a:solidFill>
                  <a:schemeClr val="tx1"/>
                </a:solidFill>
                <a:latin typeface="+mn-lt"/>
                <a:ea typeface="+mn-ea"/>
                <a:cs typeface="+mn-cs"/>
              </a:rPr>
              <a:t>Regenerate (</a:t>
            </a:r>
            <a:r>
              <a:rPr lang="en-US" sz="1200" b="1" i="0" u="none" strike="noStrike" kern="1200" baseline="0" dirty="0">
                <a:solidFill>
                  <a:schemeClr val="tx1"/>
                </a:solidFill>
                <a:latin typeface="+mn-lt"/>
                <a:ea typeface="+mn-ea"/>
                <a:cs typeface="+mn-cs"/>
              </a:rPr>
              <a:t>make clean</a:t>
            </a:r>
            <a:r>
              <a:rPr lang="en-US" sz="1200" b="0" i="0" u="none" strike="noStrike" kern="1200" baseline="0" dirty="0">
                <a:solidFill>
                  <a:schemeClr val="tx1"/>
                </a:solidFill>
                <a:latin typeface="+mn-lt"/>
                <a:ea typeface="+mn-ea"/>
                <a:cs typeface="+mn-cs"/>
              </a:rPr>
              <a:t> by using non-toxic and </a:t>
            </a:r>
            <a:r>
              <a:rPr lang="de-DE" sz="1200" b="0" i="0" u="none" strike="noStrike" kern="1200" baseline="0" dirty="0" err="1">
                <a:solidFill>
                  <a:schemeClr val="tx1"/>
                </a:solidFill>
                <a:latin typeface="+mn-lt"/>
                <a:ea typeface="+mn-ea"/>
                <a:cs typeface="+mn-cs"/>
              </a:rPr>
              <a:t>biodegradable</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materials</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and</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renewable</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energy</a:t>
            </a:r>
            <a:r>
              <a:rPr lang="de-DE" sz="1200" b="0" i="0" u="none" strike="noStrike" kern="1200" baseline="0" dirty="0">
                <a:solidFill>
                  <a:schemeClr val="tx1"/>
                </a:solidFill>
                <a:latin typeface="+mn-lt"/>
                <a:ea typeface="+mn-ea"/>
                <a:cs typeface="+mn-cs"/>
              </a:rPr>
              <a:t> – e.g. non-</a:t>
            </a:r>
            <a:r>
              <a:rPr lang="de-DE" sz="1200" b="0" i="0" u="none" strike="noStrike" kern="1200" baseline="0" dirty="0" err="1">
                <a:solidFill>
                  <a:schemeClr val="tx1"/>
                </a:solidFill>
                <a:latin typeface="+mn-lt"/>
                <a:ea typeface="+mn-ea"/>
                <a:cs typeface="+mn-cs"/>
              </a:rPr>
              <a:t>toxid</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and</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biodegradable</a:t>
            </a:r>
            <a:r>
              <a:rPr lang="de-DE" sz="1200" b="0" i="0" u="none" strike="noStrike" kern="1200" baseline="0" dirty="0">
                <a:solidFill>
                  <a:schemeClr val="tx1"/>
                </a:solidFill>
                <a:latin typeface="+mn-lt"/>
                <a:ea typeface="+mn-ea"/>
                <a:cs typeface="+mn-cs"/>
              </a:rPr>
              <a:t> </a:t>
            </a:r>
            <a:r>
              <a:rPr lang="de-DE" sz="1200" b="0" i="0" u="none" strike="noStrike" kern="1200" baseline="0" dirty="0" err="1">
                <a:solidFill>
                  <a:schemeClr val="tx1"/>
                </a:solidFill>
                <a:latin typeface="+mn-lt"/>
                <a:ea typeface="+mn-ea"/>
                <a:cs typeface="+mn-cs"/>
              </a:rPr>
              <a:t>painting</a:t>
            </a:r>
            <a:r>
              <a:rPr lang="de-DE" sz="1200" b="0" i="0" u="none" strike="noStrike" kern="1200" baseline="0" dirty="0">
                <a:solidFill>
                  <a:schemeClr val="tx1"/>
                </a:solidFill>
                <a:latin typeface="+mn-lt"/>
                <a:ea typeface="+mn-ea"/>
                <a:cs typeface="+mn-cs"/>
              </a:rPr>
              <a:t>)</a:t>
            </a:r>
          </a:p>
          <a:p>
            <a:pPr marL="0" indent="0">
              <a:buFontTx/>
              <a:buNone/>
            </a:pPr>
            <a:endParaRPr lang="de-DE" baseline="0" dirty="0"/>
          </a:p>
          <a:p>
            <a:pPr marL="0" indent="0">
              <a:buFontTx/>
              <a:buNone/>
            </a:pPr>
            <a:r>
              <a:rPr lang="de-DE" dirty="0" err="1"/>
              <a:t>For</a:t>
            </a:r>
            <a:r>
              <a:rPr lang="de-DE" dirty="0"/>
              <a:t> </a:t>
            </a:r>
            <a:r>
              <a:rPr lang="de-DE" dirty="0" err="1"/>
              <a:t>companies</a:t>
            </a:r>
            <a:r>
              <a:rPr lang="de-DE" dirty="0"/>
              <a:t> </a:t>
            </a:r>
            <a:r>
              <a:rPr lang="de-DE" dirty="0" err="1"/>
              <a:t>transition</a:t>
            </a:r>
            <a:r>
              <a:rPr lang="de-DE" baseline="0" dirty="0"/>
              <a:t> </a:t>
            </a:r>
            <a:r>
              <a:rPr lang="de-DE" baseline="0" dirty="0" err="1"/>
              <a:t>towards</a:t>
            </a:r>
            <a:r>
              <a:rPr lang="de-DE" baseline="0" dirty="0"/>
              <a:t> </a:t>
            </a:r>
            <a:r>
              <a:rPr lang="de-DE" baseline="0" dirty="0" err="1"/>
              <a:t>circular</a:t>
            </a:r>
            <a:r>
              <a:rPr lang="de-DE" baseline="0" dirty="0"/>
              <a:t> </a:t>
            </a:r>
            <a:r>
              <a:rPr lang="de-DE" baseline="0" dirty="0" err="1"/>
              <a:t>business</a:t>
            </a:r>
            <a:r>
              <a:rPr lang="de-DE" baseline="0" dirty="0"/>
              <a:t> </a:t>
            </a:r>
            <a:r>
              <a:rPr lang="de-DE" baseline="0" dirty="0" err="1"/>
              <a:t>models</a:t>
            </a:r>
            <a:r>
              <a:rPr lang="de-DE" baseline="0" dirty="0"/>
              <a:t>, </a:t>
            </a:r>
            <a:r>
              <a:rPr lang="de-DE" baseline="0" dirty="0" err="1"/>
              <a:t>circular</a:t>
            </a:r>
            <a:r>
              <a:rPr lang="de-DE" baseline="0" dirty="0"/>
              <a:t> </a:t>
            </a:r>
            <a:r>
              <a:rPr lang="de-DE" baseline="0" dirty="0" err="1"/>
              <a:t>product</a:t>
            </a:r>
            <a:r>
              <a:rPr lang="de-DE" baseline="0" dirty="0"/>
              <a:t> design </a:t>
            </a:r>
            <a:r>
              <a:rPr lang="de-DE" baseline="0" dirty="0" err="1"/>
              <a:t>and</a:t>
            </a:r>
            <a:r>
              <a:rPr lang="de-DE" baseline="0" dirty="0"/>
              <a:t> </a:t>
            </a:r>
            <a:r>
              <a:rPr lang="de-DE" baseline="0" dirty="0" err="1"/>
              <a:t>circular</a:t>
            </a:r>
            <a:r>
              <a:rPr lang="de-DE" baseline="0" dirty="0"/>
              <a:t> </a:t>
            </a:r>
            <a:r>
              <a:rPr lang="de-DE" baseline="0" dirty="0" err="1"/>
              <a:t>processes</a:t>
            </a:r>
            <a:r>
              <a:rPr lang="de-DE" baseline="0" dirty="0"/>
              <a:t> </a:t>
            </a:r>
            <a:r>
              <a:rPr lang="de-DE" baseline="0" dirty="0" err="1"/>
              <a:t>can</a:t>
            </a:r>
            <a:r>
              <a:rPr lang="de-DE" baseline="0" dirty="0"/>
              <a:t> </a:t>
            </a:r>
            <a:r>
              <a:rPr lang="de-DE" baseline="0" dirty="0" err="1"/>
              <a:t>be</a:t>
            </a:r>
            <a:r>
              <a:rPr lang="de-DE" baseline="0" dirty="0"/>
              <a:t> a profitable </a:t>
            </a:r>
            <a:r>
              <a:rPr lang="de-DE" baseline="0" dirty="0" err="1"/>
              <a:t>opportunity</a:t>
            </a:r>
            <a:r>
              <a:rPr lang="de-DE" baseline="0" dirty="0"/>
              <a:t>. </a:t>
            </a:r>
            <a:r>
              <a:rPr lang="de-DE" baseline="0" dirty="0" err="1"/>
              <a:t>Many</a:t>
            </a:r>
            <a:r>
              <a:rPr lang="de-DE" baseline="0" dirty="0"/>
              <a:t> </a:t>
            </a:r>
            <a:r>
              <a:rPr lang="de-DE" baseline="0" dirty="0" err="1"/>
              <a:t>companies</a:t>
            </a:r>
            <a:r>
              <a:rPr lang="de-DE" baseline="0" dirty="0"/>
              <a:t> </a:t>
            </a:r>
            <a:r>
              <a:rPr lang="de-DE" baseline="0" dirty="0" err="1"/>
              <a:t>struggle</a:t>
            </a:r>
            <a:r>
              <a:rPr lang="de-DE" baseline="0" dirty="0"/>
              <a:t> </a:t>
            </a:r>
            <a:r>
              <a:rPr lang="de-DE" baseline="0" dirty="0" err="1"/>
              <a:t>with</a:t>
            </a:r>
            <a:r>
              <a:rPr lang="de-DE" baseline="0" dirty="0"/>
              <a:t> </a:t>
            </a:r>
            <a:r>
              <a:rPr lang="de-DE" baseline="0" dirty="0" err="1"/>
              <a:t>the</a:t>
            </a:r>
            <a:r>
              <a:rPr lang="de-DE" baseline="0" dirty="0"/>
              <a:t> </a:t>
            </a:r>
            <a:r>
              <a:rPr lang="de-DE" baseline="0" dirty="0" err="1"/>
              <a:t>raising</a:t>
            </a:r>
            <a:r>
              <a:rPr lang="de-DE" baseline="0" dirty="0"/>
              <a:t> material </a:t>
            </a:r>
            <a:r>
              <a:rPr lang="de-DE" baseline="0" dirty="0" err="1"/>
              <a:t>and</a:t>
            </a:r>
            <a:r>
              <a:rPr lang="de-DE" baseline="0" dirty="0"/>
              <a:t> </a:t>
            </a:r>
            <a:r>
              <a:rPr lang="de-DE" baseline="0" dirty="0" err="1"/>
              <a:t>energy</a:t>
            </a:r>
            <a:r>
              <a:rPr lang="de-DE" baseline="0" dirty="0"/>
              <a:t> </a:t>
            </a:r>
            <a:r>
              <a:rPr lang="de-DE" baseline="0" dirty="0" err="1"/>
              <a:t>costs</a:t>
            </a:r>
            <a:r>
              <a:rPr lang="de-DE" baseline="0" dirty="0"/>
              <a:t>. </a:t>
            </a:r>
            <a:r>
              <a:rPr lang="de-DE" baseline="0" dirty="0" err="1"/>
              <a:t>Applying</a:t>
            </a:r>
            <a:r>
              <a:rPr lang="de-DE" baseline="0" dirty="0"/>
              <a:t> </a:t>
            </a:r>
            <a:r>
              <a:rPr lang="de-DE" baseline="0" dirty="0" err="1"/>
              <a:t>circular</a:t>
            </a:r>
            <a:r>
              <a:rPr lang="de-DE" baseline="0" dirty="0"/>
              <a:t> </a:t>
            </a:r>
            <a:r>
              <a:rPr lang="de-DE" baseline="0" dirty="0" err="1"/>
              <a:t>strategies</a:t>
            </a:r>
            <a:r>
              <a:rPr lang="de-DE" baseline="0" dirty="0"/>
              <a:t> </a:t>
            </a:r>
            <a:r>
              <a:rPr lang="de-DE" baseline="0" dirty="0" err="1"/>
              <a:t>can</a:t>
            </a:r>
            <a:r>
              <a:rPr lang="de-DE" baseline="0" dirty="0"/>
              <a:t> </a:t>
            </a:r>
            <a:r>
              <a:rPr lang="de-DE" baseline="0" dirty="0" err="1"/>
              <a:t>be</a:t>
            </a:r>
            <a:r>
              <a:rPr lang="de-DE" baseline="0" dirty="0"/>
              <a:t> a </a:t>
            </a:r>
            <a:r>
              <a:rPr lang="de-DE" baseline="0" dirty="0" err="1"/>
              <a:t>chance</a:t>
            </a:r>
            <a:r>
              <a:rPr lang="de-DE" baseline="0" dirty="0"/>
              <a:t> </a:t>
            </a:r>
            <a:r>
              <a:rPr lang="de-DE" baseline="0" dirty="0" err="1"/>
              <a:t>for</a:t>
            </a:r>
            <a:r>
              <a:rPr lang="de-DE" baseline="0" dirty="0"/>
              <a:t> </a:t>
            </a:r>
            <a:r>
              <a:rPr lang="de-DE" baseline="0" dirty="0" err="1"/>
              <a:t>you</a:t>
            </a:r>
            <a:r>
              <a:rPr lang="de-DE" baseline="0" dirty="0"/>
              <a:t> </a:t>
            </a:r>
            <a:r>
              <a:rPr lang="de-DE" baseline="0" dirty="0" err="1"/>
              <a:t>to</a:t>
            </a:r>
            <a:endParaRPr lang="de-DE" baseline="0" dirty="0"/>
          </a:p>
          <a:p>
            <a:pPr marL="342900" indent="-342900">
              <a:lnSpc>
                <a:spcPct val="150000"/>
              </a:lnSpc>
              <a:buFont typeface="Wingdings" panose="05000000000000000000" pitchFamily="2" charset="2"/>
              <a:buChar char="Ø"/>
            </a:pPr>
            <a:r>
              <a:rPr lang="en-GB" sz="1200" dirty="0"/>
              <a:t>move away from resource-intensive processes, </a:t>
            </a:r>
          </a:p>
          <a:p>
            <a:pPr marL="342900" indent="-342900">
              <a:lnSpc>
                <a:spcPct val="150000"/>
              </a:lnSpc>
              <a:buFont typeface="Wingdings" panose="05000000000000000000" pitchFamily="2" charset="2"/>
              <a:buChar char="Ø"/>
            </a:pPr>
            <a:r>
              <a:rPr lang="en-GB" sz="1200" dirty="0"/>
              <a:t>maximise the use of existing assets, </a:t>
            </a:r>
          </a:p>
          <a:p>
            <a:pPr marL="342900" indent="-342900">
              <a:lnSpc>
                <a:spcPct val="150000"/>
              </a:lnSpc>
              <a:buFont typeface="Wingdings" panose="05000000000000000000" pitchFamily="2" charset="2"/>
              <a:buChar char="Ø"/>
            </a:pPr>
            <a:r>
              <a:rPr lang="en-GB" sz="1200" dirty="0"/>
              <a:t>create new revenue streams and preserve natural capital</a:t>
            </a:r>
            <a:endParaRPr lang="en-US" sz="1200" dirty="0"/>
          </a:p>
          <a:p>
            <a:pPr marL="0" indent="0">
              <a:buFontTx/>
              <a:buNone/>
            </a:pPr>
            <a:endParaRPr lang="de-DE" dirty="0"/>
          </a:p>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6</a:t>
            </a:fld>
            <a:endParaRPr lang="de-DE"/>
          </a:p>
        </p:txBody>
      </p:sp>
    </p:spTree>
    <p:extLst>
      <p:ext uri="{BB962C8B-B14F-4D97-AF65-F5344CB8AC3E}">
        <p14:creationId xmlns:p14="http://schemas.microsoft.com/office/powerpoint/2010/main" val="1388350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To understand the opportunities of the circular economy let us look at the inefficiencies of the linear</a:t>
            </a:r>
            <a:r>
              <a:rPr lang="en-GB" sz="1200" kern="1200" baseline="0" dirty="0">
                <a:solidFill>
                  <a:schemeClr val="tx1"/>
                </a:solidFill>
                <a:effectLst/>
                <a:latin typeface="+mn-lt"/>
                <a:ea typeface="+mn-ea"/>
                <a:cs typeface="+mn-cs"/>
              </a:rPr>
              <a:t> economy – let’s look for example at a manufacturer of playground equipment, who build this swing.</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Which inefficiencies</a:t>
            </a:r>
            <a:r>
              <a:rPr lang="en-GB" sz="1200" kern="1200" baseline="0" dirty="0">
                <a:solidFill>
                  <a:schemeClr val="tx1"/>
                </a:solidFill>
                <a:effectLst/>
                <a:latin typeface="+mn-lt"/>
                <a:ea typeface="+mn-ea"/>
                <a:cs typeface="+mn-cs"/>
              </a:rPr>
              <a:t> can you detect?</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Use of materials: Many products break down too quickly, cannot be easily reused, repaired or recycled, and many are made for single use only. </a:t>
            </a:r>
            <a:r>
              <a:rPr lang="en-US" dirty="0">
                <a:solidFill>
                  <a:schemeClr val="tx1"/>
                </a:solidFill>
              </a:rPr>
              <a:t>The swing might be made of recyclable and durable materials but it is probably not designed for recyclability and no recycled materials have been used in production.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Product lifetime: </a:t>
            </a:r>
            <a:r>
              <a:rPr lang="en-US" dirty="0">
                <a:solidFill>
                  <a:schemeClr val="tx1"/>
                </a:solidFill>
              </a:rPr>
              <a:t>This swing is built for long lifecycles and high durability, but kids grow quickly and interests change. Is it designed for enhanced reparability, modularity and upgradeability? The full potential of after-sales services is not exploited.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a:solidFill>
                  <a:schemeClr val="tx1"/>
                </a:solidFill>
              </a:rPr>
              <a:t>Product capacity: </a:t>
            </a:r>
            <a:r>
              <a:rPr lang="en-US" dirty="0">
                <a:solidFill>
                  <a:schemeClr val="tx1"/>
                </a:solidFill>
              </a:rPr>
              <a:t>Many kids could have fun with this swing, but most playground equipment, especially in private gardens, is rather rotting then being fully utilized.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b="0" baseline="0" dirty="0">
                <a:solidFill>
                  <a:schemeClr val="tx1"/>
                </a:solidFill>
              </a:rPr>
              <a:t>End </a:t>
            </a:r>
            <a:r>
              <a:rPr lang="de-DE" b="0" baseline="0" dirty="0" err="1">
                <a:solidFill>
                  <a:schemeClr val="tx1"/>
                </a:solidFill>
              </a:rPr>
              <a:t>of</a:t>
            </a:r>
            <a:r>
              <a:rPr lang="de-DE" b="0" baseline="0" dirty="0">
                <a:solidFill>
                  <a:schemeClr val="tx1"/>
                </a:solidFill>
              </a:rPr>
              <a:t> </a:t>
            </a:r>
            <a:r>
              <a:rPr lang="de-DE" b="0" baseline="0" dirty="0" err="1">
                <a:solidFill>
                  <a:schemeClr val="tx1"/>
                </a:solidFill>
              </a:rPr>
              <a:t>life</a:t>
            </a:r>
            <a:r>
              <a:rPr lang="de-DE" b="0" baseline="0" dirty="0">
                <a:solidFill>
                  <a:schemeClr val="tx1"/>
                </a:solidFill>
              </a:rPr>
              <a:t> </a:t>
            </a:r>
            <a:r>
              <a:rPr lang="de-DE" b="0" baseline="0" dirty="0" err="1">
                <a:solidFill>
                  <a:schemeClr val="tx1"/>
                </a:solidFill>
              </a:rPr>
              <a:t>value</a:t>
            </a:r>
            <a:r>
              <a:rPr lang="de-DE" b="0" baseline="0" dirty="0">
                <a:solidFill>
                  <a:schemeClr val="tx1"/>
                </a:solidFill>
              </a:rPr>
              <a:t>: </a:t>
            </a:r>
            <a:r>
              <a:rPr lang="en-US" dirty="0">
                <a:solidFill>
                  <a:schemeClr val="tx1"/>
                </a:solidFill>
              </a:rPr>
              <a:t>Materials might allow for remanufacture or high quality recycling, but with sales the materials are gone and the producer is not connected to the user anymore.</a:t>
            </a:r>
            <a:endParaRPr lang="de-DE"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7</a:t>
            </a:fld>
            <a:endParaRPr lang="de-DE"/>
          </a:p>
        </p:txBody>
      </p:sp>
    </p:spTree>
    <p:extLst>
      <p:ext uri="{BB962C8B-B14F-4D97-AF65-F5344CB8AC3E}">
        <p14:creationId xmlns:p14="http://schemas.microsoft.com/office/powerpoint/2010/main" val="3676134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err="1"/>
              <a:t>How</a:t>
            </a:r>
            <a:r>
              <a:rPr lang="de-DE" dirty="0"/>
              <a:t> </a:t>
            </a:r>
            <a:r>
              <a:rPr lang="de-DE" dirty="0" err="1"/>
              <a:t>can</a:t>
            </a:r>
            <a:r>
              <a:rPr lang="de-DE" dirty="0"/>
              <a:t> </a:t>
            </a:r>
            <a:r>
              <a:rPr lang="de-DE" dirty="0" err="1"/>
              <a:t>these</a:t>
            </a:r>
            <a:r>
              <a:rPr lang="de-DE" dirty="0"/>
              <a:t> </a:t>
            </a:r>
            <a:r>
              <a:rPr lang="de-DE" dirty="0" err="1"/>
              <a:t>inefficiencies</a:t>
            </a:r>
            <a:r>
              <a:rPr lang="de-DE" dirty="0"/>
              <a:t> </a:t>
            </a:r>
            <a:r>
              <a:rPr lang="de-DE" dirty="0" err="1"/>
              <a:t>be</a:t>
            </a:r>
            <a:r>
              <a:rPr lang="de-DE" dirty="0"/>
              <a:t> </a:t>
            </a:r>
            <a:r>
              <a:rPr lang="de-DE" dirty="0" err="1"/>
              <a:t>adressed</a:t>
            </a:r>
            <a:r>
              <a:rPr lang="de-DE" dirty="0"/>
              <a:t> </a:t>
            </a:r>
            <a:r>
              <a:rPr lang="de-DE" dirty="0" err="1"/>
              <a:t>with</a:t>
            </a:r>
            <a:r>
              <a:rPr lang="de-DE" dirty="0"/>
              <a:t> </a:t>
            </a:r>
            <a:r>
              <a:rPr lang="de-DE" dirty="0" err="1"/>
              <a:t>product</a:t>
            </a:r>
            <a:r>
              <a:rPr lang="de-DE" dirty="0"/>
              <a:t>, </a:t>
            </a:r>
            <a:r>
              <a:rPr lang="de-DE" dirty="0" err="1"/>
              <a:t>process</a:t>
            </a:r>
            <a:r>
              <a:rPr lang="de-DE" dirty="0"/>
              <a:t> </a:t>
            </a:r>
            <a:r>
              <a:rPr lang="de-DE" dirty="0" err="1"/>
              <a:t>and</a:t>
            </a:r>
            <a:r>
              <a:rPr lang="de-DE" dirty="0"/>
              <a:t> </a:t>
            </a:r>
            <a:r>
              <a:rPr lang="de-DE" dirty="0" err="1"/>
              <a:t>business</a:t>
            </a:r>
            <a:r>
              <a:rPr lang="de-DE" dirty="0"/>
              <a:t> </a:t>
            </a:r>
            <a:r>
              <a:rPr lang="de-DE" dirty="0" err="1"/>
              <a:t>model</a:t>
            </a:r>
            <a:r>
              <a:rPr lang="de-DE" dirty="0"/>
              <a:t> </a:t>
            </a:r>
            <a:r>
              <a:rPr lang="de-DE" dirty="0" err="1"/>
              <a:t>innovations</a:t>
            </a:r>
            <a:r>
              <a:rPr lang="de-DE" dirty="0"/>
              <a:t> </a:t>
            </a:r>
            <a:r>
              <a:rPr lang="de-DE" dirty="0" err="1"/>
              <a:t>based</a:t>
            </a:r>
            <a:r>
              <a:rPr lang="de-DE" dirty="0"/>
              <a:t> on CE </a:t>
            </a:r>
            <a:r>
              <a:rPr lang="de-DE" dirty="0" err="1"/>
              <a:t>strategies</a:t>
            </a:r>
            <a:r>
              <a:rPr lang="de-DE" dirty="0"/>
              <a:t>? </a:t>
            </a:r>
            <a:r>
              <a:rPr lang="de-DE" dirty="0" err="1"/>
              <a:t>Have</a:t>
            </a:r>
            <a:r>
              <a:rPr lang="de-DE" dirty="0"/>
              <a:t> in </a:t>
            </a:r>
            <a:r>
              <a:rPr lang="de-DE" dirty="0" err="1"/>
              <a:t>mind</a:t>
            </a:r>
            <a:r>
              <a:rPr lang="de-DE" dirty="0"/>
              <a:t> </a:t>
            </a:r>
            <a:r>
              <a:rPr lang="de-DE" dirty="0" err="1"/>
              <a:t>the</a:t>
            </a:r>
            <a:r>
              <a:rPr lang="de-DE" dirty="0"/>
              <a:t> </a:t>
            </a:r>
            <a:r>
              <a:rPr lang="de-DE" dirty="0" err="1"/>
              <a:t>circular</a:t>
            </a:r>
            <a:r>
              <a:rPr lang="de-DE" dirty="0"/>
              <a:t> </a:t>
            </a:r>
            <a:r>
              <a:rPr lang="de-DE" dirty="0" err="1"/>
              <a:t>industrial</a:t>
            </a:r>
            <a:r>
              <a:rPr lang="de-DE" dirty="0"/>
              <a:t> </a:t>
            </a:r>
            <a:r>
              <a:rPr lang="de-DE" dirty="0" err="1"/>
              <a:t>strategies</a:t>
            </a:r>
            <a:r>
              <a:rPr lang="de-DE" dirty="0"/>
              <a:t> </a:t>
            </a:r>
            <a:r>
              <a:rPr lang="de-DE" dirty="0" err="1"/>
              <a:t>to</a:t>
            </a:r>
            <a:r>
              <a:rPr lang="de-DE" dirty="0"/>
              <a:t> </a:t>
            </a:r>
            <a:r>
              <a:rPr lang="de-DE" dirty="0" err="1"/>
              <a:t>narrow</a:t>
            </a:r>
            <a:r>
              <a:rPr lang="de-DE" dirty="0"/>
              <a:t>, </a:t>
            </a:r>
            <a:r>
              <a:rPr lang="de-DE" dirty="0" err="1"/>
              <a:t>slow</a:t>
            </a:r>
            <a:r>
              <a:rPr lang="de-DE" dirty="0"/>
              <a:t>, </a:t>
            </a:r>
            <a:r>
              <a:rPr lang="de-DE" dirty="0" err="1"/>
              <a:t>close</a:t>
            </a:r>
            <a:r>
              <a:rPr lang="de-DE" baseline="0" dirty="0"/>
              <a:t> </a:t>
            </a:r>
            <a:r>
              <a:rPr lang="de-DE" dirty="0" err="1"/>
              <a:t>and</a:t>
            </a:r>
            <a:r>
              <a:rPr lang="de-DE" dirty="0"/>
              <a:t> </a:t>
            </a:r>
            <a:r>
              <a:rPr lang="de-DE" dirty="0" err="1"/>
              <a:t>regenerate</a:t>
            </a:r>
            <a:r>
              <a:rPr lang="de-DE" dirty="0"/>
              <a:t>!</a:t>
            </a:r>
          </a:p>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8</a:t>
            </a:fld>
            <a:endParaRPr lang="de-DE"/>
          </a:p>
        </p:txBody>
      </p:sp>
    </p:spTree>
    <p:extLst>
      <p:ext uri="{BB962C8B-B14F-4D97-AF65-F5344CB8AC3E}">
        <p14:creationId xmlns:p14="http://schemas.microsoft.com/office/powerpoint/2010/main" val="2130758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Let‘s</a:t>
            </a:r>
            <a:r>
              <a:rPr lang="de-DE" dirty="0"/>
              <a:t> </a:t>
            </a:r>
            <a:r>
              <a:rPr lang="de-DE" dirty="0" err="1"/>
              <a:t>look</a:t>
            </a:r>
            <a:r>
              <a:rPr lang="de-DE" dirty="0"/>
              <a:t> at </a:t>
            </a:r>
            <a:r>
              <a:rPr lang="de-DE" dirty="0" err="1"/>
              <a:t>how</a:t>
            </a:r>
            <a:r>
              <a:rPr lang="de-DE" dirty="0"/>
              <a:t> </a:t>
            </a:r>
            <a:r>
              <a:rPr lang="de-DE" dirty="0" err="1"/>
              <a:t>other</a:t>
            </a:r>
            <a:r>
              <a:rPr lang="de-DE" dirty="0"/>
              <a:t> </a:t>
            </a:r>
            <a:r>
              <a:rPr lang="de-DE" dirty="0" err="1"/>
              <a:t>companies</a:t>
            </a:r>
            <a:r>
              <a:rPr lang="de-DE" baseline="0" dirty="0"/>
              <a:t> </a:t>
            </a:r>
            <a:r>
              <a:rPr lang="de-DE" baseline="0" dirty="0" err="1"/>
              <a:t>took</a:t>
            </a:r>
            <a:r>
              <a:rPr lang="de-DE" baseline="0" dirty="0"/>
              <a:t> </a:t>
            </a:r>
            <a:r>
              <a:rPr lang="de-DE" baseline="0" dirty="0" err="1"/>
              <a:t>steps</a:t>
            </a:r>
            <a:r>
              <a:rPr lang="de-DE" baseline="0" dirty="0"/>
              <a:t> </a:t>
            </a:r>
            <a:r>
              <a:rPr lang="de-DE" baseline="0" dirty="0" err="1"/>
              <a:t>to</a:t>
            </a:r>
            <a:r>
              <a:rPr lang="de-DE" baseline="0" dirty="0"/>
              <a:t> </a:t>
            </a:r>
            <a:r>
              <a:rPr lang="de-DE" baseline="0" dirty="0" err="1"/>
              <a:t>transition</a:t>
            </a:r>
            <a:r>
              <a:rPr lang="de-DE" baseline="0" dirty="0"/>
              <a:t> </a:t>
            </a:r>
            <a:r>
              <a:rPr lang="de-DE" baseline="0" dirty="0" err="1"/>
              <a:t>towards</a:t>
            </a:r>
            <a:r>
              <a:rPr lang="de-DE" baseline="0" dirty="0"/>
              <a:t> </a:t>
            </a:r>
            <a:r>
              <a:rPr lang="de-DE" baseline="0" dirty="0" err="1"/>
              <a:t>circular</a:t>
            </a:r>
            <a:r>
              <a:rPr lang="de-DE" baseline="0" dirty="0"/>
              <a:t> </a:t>
            </a:r>
            <a:r>
              <a:rPr lang="de-DE" baseline="0" dirty="0" err="1"/>
              <a:t>economy</a:t>
            </a:r>
            <a:r>
              <a:rPr lang="de-DE" baseline="0" dirty="0"/>
              <a:t>!</a:t>
            </a:r>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9</a:t>
            </a:fld>
            <a:endParaRPr lang="de-DE"/>
          </a:p>
        </p:txBody>
      </p:sp>
    </p:spTree>
    <p:extLst>
      <p:ext uri="{BB962C8B-B14F-4D97-AF65-F5344CB8AC3E}">
        <p14:creationId xmlns:p14="http://schemas.microsoft.com/office/powerpoint/2010/main" val="1209980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B788B85-BBDB-4400-990B-89FE3B198244}" type="slidenum">
              <a:rPr lang="de-DE" smtClean="0"/>
              <a:t>14</a:t>
            </a:fld>
            <a:endParaRPr lang="de-DE"/>
          </a:p>
        </p:txBody>
      </p:sp>
    </p:spTree>
    <p:extLst>
      <p:ext uri="{BB962C8B-B14F-4D97-AF65-F5344CB8AC3E}">
        <p14:creationId xmlns:p14="http://schemas.microsoft.com/office/powerpoint/2010/main" val="394017026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solidFill>
          <a:schemeClr val="bg1"/>
        </a:solidFill>
        <a:effectLst/>
      </p:bgPr>
    </p:bg>
    <p:spTree>
      <p:nvGrpSpPr>
        <p:cNvPr id="1" name=""/>
        <p:cNvGrpSpPr/>
        <p:nvPr/>
      </p:nvGrpSpPr>
      <p:grpSpPr>
        <a:xfrm>
          <a:off x="0" y="0"/>
          <a:ext cx="0" cy="0"/>
          <a:chOff x="0" y="0"/>
          <a:chExt cx="0" cy="0"/>
        </a:xfrm>
      </p:grpSpPr>
      <p:pic>
        <p:nvPicPr>
          <p:cNvPr id="7" name="Obraz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60296" y="260648"/>
            <a:ext cx="3096344" cy="579872"/>
          </a:xfrm>
          <a:prstGeom prst="rect">
            <a:avLst/>
          </a:prstGeom>
        </p:spPr>
      </p:pic>
      <p:pic>
        <p:nvPicPr>
          <p:cNvPr id="8" name="Obraz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30842" y="-89577"/>
            <a:ext cx="3482232" cy="3312368"/>
          </a:xfrm>
          <a:prstGeom prst="rect">
            <a:avLst/>
          </a:prstGeom>
        </p:spPr>
      </p:pic>
      <p:grpSp>
        <p:nvGrpSpPr>
          <p:cNvPr id="12" name="Gruppieren 11"/>
          <p:cNvGrpSpPr/>
          <p:nvPr userDrawn="1"/>
        </p:nvGrpSpPr>
        <p:grpSpPr>
          <a:xfrm>
            <a:off x="2927648" y="5058586"/>
            <a:ext cx="5956869" cy="1799414"/>
            <a:chOff x="2927648" y="5058586"/>
            <a:chExt cx="5956869" cy="1799414"/>
          </a:xfrm>
        </p:grpSpPr>
        <p:pic>
          <p:nvPicPr>
            <p:cNvPr id="2" name="Grafik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48969" y="5058586"/>
              <a:ext cx="1643974" cy="1008116"/>
            </a:xfrm>
            <a:prstGeom prst="rect">
              <a:avLst/>
            </a:prstGeom>
          </p:spPr>
        </p:pic>
        <p:pic>
          <p:nvPicPr>
            <p:cNvPr id="3" name="Grafik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27648" y="6066702"/>
              <a:ext cx="1761301" cy="369273"/>
            </a:xfrm>
            <a:prstGeom prst="rect">
              <a:avLst/>
            </a:prstGeom>
          </p:spPr>
        </p:pic>
        <p:pic>
          <p:nvPicPr>
            <p:cNvPr id="5" name="Grafik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090407" y="5697429"/>
              <a:ext cx="1083366" cy="1138869"/>
            </a:xfrm>
            <a:prstGeom prst="rect">
              <a:avLst/>
            </a:prstGeom>
          </p:spPr>
        </p:pic>
        <p:pic>
          <p:nvPicPr>
            <p:cNvPr id="6" name="Grafik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01339" y="5703939"/>
              <a:ext cx="1097818" cy="1154061"/>
            </a:xfrm>
            <a:prstGeom prst="rect">
              <a:avLst/>
            </a:prstGeom>
          </p:spPr>
        </p:pic>
        <p:pic>
          <p:nvPicPr>
            <p:cNvPr id="10" name="Grafik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881246" y="5344716"/>
              <a:ext cx="1415906" cy="452415"/>
            </a:xfrm>
            <a:prstGeom prst="rect">
              <a:avLst/>
            </a:prstGeom>
          </p:spPr>
        </p:pic>
        <p:pic>
          <p:nvPicPr>
            <p:cNvPr id="11" name="Grafik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436762" y="5165418"/>
              <a:ext cx="1070392" cy="711774"/>
            </a:xfrm>
            <a:prstGeom prst="rect">
              <a:avLst/>
            </a:prstGeom>
          </p:spPr>
        </p:pic>
        <p:pic>
          <p:nvPicPr>
            <p:cNvPr id="9" name="Grafik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09787" y="5936402"/>
              <a:ext cx="1174730" cy="529391"/>
            </a:xfrm>
            <a:prstGeom prst="rect">
              <a:avLst/>
            </a:prstGeom>
          </p:spPr>
        </p:pic>
      </p:grpSp>
    </p:spTree>
    <p:extLst>
      <p:ext uri="{BB962C8B-B14F-4D97-AF65-F5344CB8AC3E}">
        <p14:creationId xmlns:p14="http://schemas.microsoft.com/office/powerpoint/2010/main" val="308353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49B2CE3-1B9A-48C3-9053-73240679030A}" type="datetimeFigureOut">
              <a:rPr lang="pl-PL" smtClean="0"/>
              <a:t>15.12.2023</a:t>
            </a:fld>
            <a:endParaRPr lang="pl-PL"/>
          </a:p>
        </p:txBody>
      </p:sp>
      <p:sp>
        <p:nvSpPr>
          <p:cNvPr id="6" name="Symbol zastępczy stopki 5"/>
          <p:cNvSpPr>
            <a:spLocks noGrp="1"/>
          </p:cNvSpPr>
          <p:nvPr>
            <p:ph type="ftr" sz="quarter" idx="11"/>
          </p:nvPr>
        </p:nvSpPr>
        <p:spPr/>
        <p:txBody>
          <a:bodyPr/>
          <a:lstStyle/>
          <a:p>
            <a:endParaRPr lang="pl-PL"/>
          </a:p>
        </p:txBody>
      </p:sp>
      <p:pic>
        <p:nvPicPr>
          <p:cNvPr id="8"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416" y="0"/>
            <a:ext cx="1968218" cy="1872208"/>
          </a:xfrm>
          <a:prstGeom prst="rect">
            <a:avLst/>
          </a:prstGeom>
        </p:spPr>
      </p:pic>
      <p:pic>
        <p:nvPicPr>
          <p:cNvPr id="9"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64352" y="6272987"/>
            <a:ext cx="2544282" cy="467701"/>
          </a:xfrm>
          <a:prstGeom prst="rect">
            <a:avLst/>
          </a:prstGeom>
        </p:spPr>
      </p:pic>
    </p:spTree>
    <p:extLst>
      <p:ext uri="{BB962C8B-B14F-4D97-AF65-F5344CB8AC3E}">
        <p14:creationId xmlns:p14="http://schemas.microsoft.com/office/powerpoint/2010/main" val="3307424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49B2CE3-1B9A-48C3-9053-73240679030A}" type="datetimeFigureOut">
              <a:rPr lang="pl-PL" smtClean="0"/>
              <a:t>15.12.2023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275286B-A022-4E37-A48F-43C8CB8E8531}" type="slidenum">
              <a:rPr lang="pl-PL" smtClean="0"/>
              <a:t>‹Nr.›</a:t>
            </a:fld>
            <a:endParaRPr lang="pl-PL"/>
          </a:p>
        </p:txBody>
      </p:sp>
    </p:spTree>
    <p:extLst>
      <p:ext uri="{BB962C8B-B14F-4D97-AF65-F5344CB8AC3E}">
        <p14:creationId xmlns:p14="http://schemas.microsoft.com/office/powerpoint/2010/main" val="180621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39200" y="274639"/>
            <a:ext cx="27432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09600" y="274639"/>
            <a:ext cx="80264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49B2CE3-1B9A-48C3-9053-73240679030A}" type="datetimeFigureOut">
              <a:rPr lang="pl-PL" smtClean="0"/>
              <a:t>15.12.2023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275286B-A022-4E37-A48F-43C8CB8E8531}" type="slidenum">
              <a:rPr lang="pl-PL" smtClean="0"/>
              <a:t>‹Nr.›</a:t>
            </a:fld>
            <a:endParaRPr lang="pl-PL"/>
          </a:p>
        </p:txBody>
      </p:sp>
    </p:spTree>
    <p:extLst>
      <p:ext uri="{BB962C8B-B14F-4D97-AF65-F5344CB8AC3E}">
        <p14:creationId xmlns:p14="http://schemas.microsoft.com/office/powerpoint/2010/main" val="2968777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7862664" cy="1143000"/>
          </a:xfrm>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49B2CE3-1B9A-48C3-9053-73240679030A}" type="datetimeFigureOut">
              <a:rPr lang="pl-PL" smtClean="0"/>
              <a:t>15.12.2023</a:t>
            </a:fld>
            <a:endParaRPr lang="pl-PL" dirty="0"/>
          </a:p>
        </p:txBody>
      </p:sp>
      <p:sp>
        <p:nvSpPr>
          <p:cNvPr id="5" name="Symbol zastępczy stopki 4"/>
          <p:cNvSpPr>
            <a:spLocks noGrp="1"/>
          </p:cNvSpPr>
          <p:nvPr>
            <p:ph type="ftr" sz="quarter" idx="11"/>
          </p:nvPr>
        </p:nvSpPr>
        <p:spPr/>
        <p:txBody>
          <a:bodyPr/>
          <a:lstStyle/>
          <a:p>
            <a:endParaRPr lang="pl-PL"/>
          </a:p>
        </p:txBody>
      </p:sp>
      <p:pic>
        <p:nvPicPr>
          <p:cNvPr id="8"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416" y="0"/>
            <a:ext cx="1968218" cy="1872208"/>
          </a:xfrm>
          <a:prstGeom prst="rect">
            <a:avLst/>
          </a:prstGeom>
        </p:spPr>
      </p:pic>
      <p:pic>
        <p:nvPicPr>
          <p:cNvPr id="9"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89002" y="6272987"/>
            <a:ext cx="2495630" cy="467701"/>
          </a:xfrm>
          <a:prstGeom prst="rect">
            <a:avLst/>
          </a:prstGeom>
        </p:spPr>
      </p:pic>
    </p:spTree>
    <p:extLst>
      <p:ext uri="{BB962C8B-B14F-4D97-AF65-F5344CB8AC3E}">
        <p14:creationId xmlns:p14="http://schemas.microsoft.com/office/powerpoint/2010/main" val="2105035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3719736" y="274638"/>
            <a:ext cx="7862664" cy="1143000"/>
          </a:xfrm>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8737600" y="6356351"/>
            <a:ext cx="2844800" cy="365125"/>
          </a:xfrm>
        </p:spPr>
        <p:txBody>
          <a:bodyPr/>
          <a:lstStyle/>
          <a:p>
            <a:fld id="{E49B2CE3-1B9A-48C3-9053-73240679030A}" type="datetimeFigureOut">
              <a:rPr lang="pl-PL" smtClean="0"/>
              <a:t>15.12.2023</a:t>
            </a:fld>
            <a:endParaRPr lang="pl-PL" dirty="0"/>
          </a:p>
        </p:txBody>
      </p:sp>
      <p:sp>
        <p:nvSpPr>
          <p:cNvPr id="5" name="Symbol zastępczy stopki 4"/>
          <p:cNvSpPr>
            <a:spLocks noGrp="1"/>
          </p:cNvSpPr>
          <p:nvPr>
            <p:ph type="ftr" sz="quarter" idx="11"/>
          </p:nvPr>
        </p:nvSpPr>
        <p:spPr/>
        <p:txBody>
          <a:bodyPr/>
          <a:lstStyle/>
          <a:p>
            <a:endParaRPr lang="pl-PL"/>
          </a:p>
        </p:txBody>
      </p:sp>
      <p:pic>
        <p:nvPicPr>
          <p:cNvPr id="8"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352" y="17463"/>
            <a:ext cx="1968218" cy="1872208"/>
          </a:xfrm>
          <a:prstGeom prst="rect">
            <a:avLst/>
          </a:prstGeom>
        </p:spPr>
      </p:pic>
      <p:pic>
        <p:nvPicPr>
          <p:cNvPr id="7"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89002" y="6272987"/>
            <a:ext cx="2495630" cy="467701"/>
          </a:xfrm>
          <a:prstGeom prst="rect">
            <a:avLst/>
          </a:prstGeom>
        </p:spPr>
      </p:pic>
    </p:spTree>
    <p:extLst>
      <p:ext uri="{BB962C8B-B14F-4D97-AF65-F5344CB8AC3E}">
        <p14:creationId xmlns:p14="http://schemas.microsoft.com/office/powerpoint/2010/main" val="417154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1"/>
            <a:ext cx="103632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49B2CE3-1B9A-48C3-9053-73240679030A}" type="datetimeFigureOut">
              <a:rPr lang="pl-PL" smtClean="0"/>
              <a:t>15.12.2023</a:t>
            </a:fld>
            <a:endParaRPr lang="pl-PL"/>
          </a:p>
        </p:txBody>
      </p:sp>
      <p:sp>
        <p:nvSpPr>
          <p:cNvPr id="5" name="Symbol zastępczy stopki 4"/>
          <p:cNvSpPr>
            <a:spLocks noGrp="1"/>
          </p:cNvSpPr>
          <p:nvPr>
            <p:ph type="ftr" sz="quarter" idx="11"/>
          </p:nvPr>
        </p:nvSpPr>
        <p:spPr/>
        <p:txBody>
          <a:bodyPr/>
          <a:lstStyle/>
          <a:p>
            <a:endParaRPr lang="pl-PL"/>
          </a:p>
        </p:txBody>
      </p:sp>
      <p:pic>
        <p:nvPicPr>
          <p:cNvPr id="7"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416" y="0"/>
            <a:ext cx="1968218" cy="1872208"/>
          </a:xfrm>
          <a:prstGeom prst="rect">
            <a:avLst/>
          </a:prstGeom>
        </p:spPr>
      </p:pic>
      <p:pic>
        <p:nvPicPr>
          <p:cNvPr id="8"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64352" y="6272987"/>
            <a:ext cx="2544282" cy="467701"/>
          </a:xfrm>
          <a:prstGeom prst="rect">
            <a:avLst/>
          </a:prstGeom>
        </p:spPr>
      </p:pic>
    </p:spTree>
    <p:extLst>
      <p:ext uri="{BB962C8B-B14F-4D97-AF65-F5344CB8AC3E}">
        <p14:creationId xmlns:p14="http://schemas.microsoft.com/office/powerpoint/2010/main" val="258622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8128000" cy="1143000"/>
          </a:xfrm>
        </p:spPr>
        <p:txBody>
          <a:bodyPr/>
          <a:lstStyle/>
          <a:p>
            <a:r>
              <a:rPr lang="pl-PL"/>
              <a:t>Kliknij, aby edytować styl</a:t>
            </a:r>
          </a:p>
        </p:txBody>
      </p:sp>
      <p:sp>
        <p:nvSpPr>
          <p:cNvPr id="3" name="Symbol zastępczy zawartości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49B2CE3-1B9A-48C3-9053-73240679030A}" type="datetimeFigureOut">
              <a:rPr lang="pl-PL" smtClean="0"/>
              <a:t>15.12.2023</a:t>
            </a:fld>
            <a:endParaRPr lang="pl-PL"/>
          </a:p>
        </p:txBody>
      </p:sp>
      <p:sp>
        <p:nvSpPr>
          <p:cNvPr id="6" name="Symbol zastępczy stopki 5"/>
          <p:cNvSpPr>
            <a:spLocks noGrp="1"/>
          </p:cNvSpPr>
          <p:nvPr>
            <p:ph type="ftr" sz="quarter" idx="11"/>
          </p:nvPr>
        </p:nvSpPr>
        <p:spPr/>
        <p:txBody>
          <a:bodyPr/>
          <a:lstStyle/>
          <a:p>
            <a:endParaRPr lang="pl-PL"/>
          </a:p>
        </p:txBody>
      </p:sp>
      <p:pic>
        <p:nvPicPr>
          <p:cNvPr id="8"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4406" y="0"/>
            <a:ext cx="1968218" cy="1872208"/>
          </a:xfrm>
          <a:prstGeom prst="rect">
            <a:avLst/>
          </a:prstGeom>
        </p:spPr>
      </p:pic>
      <p:pic>
        <p:nvPicPr>
          <p:cNvPr id="10"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64352" y="6272987"/>
            <a:ext cx="2544282" cy="467701"/>
          </a:xfrm>
          <a:prstGeom prst="rect">
            <a:avLst/>
          </a:prstGeom>
        </p:spPr>
      </p:pic>
    </p:spTree>
    <p:extLst>
      <p:ext uri="{BB962C8B-B14F-4D97-AF65-F5344CB8AC3E}">
        <p14:creationId xmlns:p14="http://schemas.microsoft.com/office/powerpoint/2010/main" val="2624311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8870776"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49B2CE3-1B9A-48C3-9053-73240679030A}" type="datetimeFigureOut">
              <a:rPr lang="pl-PL" smtClean="0"/>
              <a:t>15.12.2023</a:t>
            </a:fld>
            <a:endParaRPr lang="pl-PL"/>
          </a:p>
        </p:txBody>
      </p:sp>
      <p:sp>
        <p:nvSpPr>
          <p:cNvPr id="8" name="Symbol zastępczy stopki 7"/>
          <p:cNvSpPr>
            <a:spLocks noGrp="1"/>
          </p:cNvSpPr>
          <p:nvPr>
            <p:ph type="ftr" sz="quarter" idx="11"/>
          </p:nvPr>
        </p:nvSpPr>
        <p:spPr/>
        <p:txBody>
          <a:bodyPr/>
          <a:lstStyle/>
          <a:p>
            <a:endParaRPr lang="pl-PL"/>
          </a:p>
        </p:txBody>
      </p:sp>
      <p:pic>
        <p:nvPicPr>
          <p:cNvPr id="10"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416" y="0"/>
            <a:ext cx="1968218" cy="1872208"/>
          </a:xfrm>
          <a:prstGeom prst="rect">
            <a:avLst/>
          </a:prstGeom>
        </p:spPr>
      </p:pic>
      <p:pic>
        <p:nvPicPr>
          <p:cNvPr id="11"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6360" y="6272987"/>
            <a:ext cx="2472274" cy="467701"/>
          </a:xfrm>
          <a:prstGeom prst="rect">
            <a:avLst/>
          </a:prstGeom>
        </p:spPr>
      </p:pic>
    </p:spTree>
    <p:extLst>
      <p:ext uri="{BB962C8B-B14F-4D97-AF65-F5344CB8AC3E}">
        <p14:creationId xmlns:p14="http://schemas.microsoft.com/office/powerpoint/2010/main" val="1549675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8366720" cy="1143000"/>
          </a:xfrm>
        </p:spPr>
        <p:txBody>
          <a:bodyPr/>
          <a:lstStyle/>
          <a:p>
            <a:r>
              <a:rPr lang="pl-PL"/>
              <a:t>Kliknij, aby edytować styl</a:t>
            </a:r>
          </a:p>
        </p:txBody>
      </p:sp>
      <p:sp>
        <p:nvSpPr>
          <p:cNvPr id="3" name="Symbol zastępczy daty 2"/>
          <p:cNvSpPr>
            <a:spLocks noGrp="1"/>
          </p:cNvSpPr>
          <p:nvPr>
            <p:ph type="dt" sz="half" idx="10"/>
          </p:nvPr>
        </p:nvSpPr>
        <p:spPr/>
        <p:txBody>
          <a:bodyPr/>
          <a:lstStyle/>
          <a:p>
            <a:fld id="{E49B2CE3-1B9A-48C3-9053-73240679030A}" type="datetimeFigureOut">
              <a:rPr lang="pl-PL" smtClean="0"/>
              <a:t>15.12.2023</a:t>
            </a:fld>
            <a:endParaRPr lang="pl-PL"/>
          </a:p>
        </p:txBody>
      </p:sp>
      <p:sp>
        <p:nvSpPr>
          <p:cNvPr id="4" name="Symbol zastępczy stopki 3"/>
          <p:cNvSpPr>
            <a:spLocks noGrp="1"/>
          </p:cNvSpPr>
          <p:nvPr>
            <p:ph type="ftr" sz="quarter" idx="11"/>
          </p:nvPr>
        </p:nvSpPr>
        <p:spPr/>
        <p:txBody>
          <a:bodyPr/>
          <a:lstStyle/>
          <a:p>
            <a:endParaRPr lang="pl-PL"/>
          </a:p>
        </p:txBody>
      </p:sp>
      <p:pic>
        <p:nvPicPr>
          <p:cNvPr id="6"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416" y="0"/>
            <a:ext cx="1968218" cy="1872208"/>
          </a:xfrm>
          <a:prstGeom prst="rect">
            <a:avLst/>
          </a:prstGeom>
        </p:spPr>
      </p:pic>
      <p:pic>
        <p:nvPicPr>
          <p:cNvPr id="7"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64352" y="6272987"/>
            <a:ext cx="2544282" cy="467701"/>
          </a:xfrm>
          <a:prstGeom prst="rect">
            <a:avLst/>
          </a:prstGeom>
        </p:spPr>
      </p:pic>
    </p:spTree>
    <p:extLst>
      <p:ext uri="{BB962C8B-B14F-4D97-AF65-F5344CB8AC3E}">
        <p14:creationId xmlns:p14="http://schemas.microsoft.com/office/powerpoint/2010/main" val="40583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49B2CE3-1B9A-48C3-9053-73240679030A}" type="datetimeFigureOut">
              <a:rPr lang="pl-PL" smtClean="0"/>
              <a:t>15.12.2023</a:t>
            </a:fld>
            <a:endParaRPr lang="pl-PL"/>
          </a:p>
        </p:txBody>
      </p:sp>
      <p:sp>
        <p:nvSpPr>
          <p:cNvPr id="3" name="Symbol zastępczy stopki 2"/>
          <p:cNvSpPr>
            <a:spLocks noGrp="1"/>
          </p:cNvSpPr>
          <p:nvPr>
            <p:ph type="ftr" sz="quarter" idx="11"/>
          </p:nvPr>
        </p:nvSpPr>
        <p:spPr/>
        <p:txBody>
          <a:bodyPr/>
          <a:lstStyle/>
          <a:p>
            <a:endParaRPr lang="pl-PL"/>
          </a:p>
        </p:txBody>
      </p:sp>
      <p:pic>
        <p:nvPicPr>
          <p:cNvPr id="5"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416" y="0"/>
            <a:ext cx="1968218" cy="1872208"/>
          </a:xfrm>
          <a:prstGeom prst="rect">
            <a:avLst/>
          </a:prstGeom>
        </p:spPr>
      </p:pic>
      <p:pic>
        <p:nvPicPr>
          <p:cNvPr id="6"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44986" y="6272987"/>
            <a:ext cx="2663648" cy="467701"/>
          </a:xfrm>
          <a:prstGeom prst="rect">
            <a:avLst/>
          </a:prstGeom>
        </p:spPr>
      </p:pic>
    </p:spTree>
    <p:extLst>
      <p:ext uri="{BB962C8B-B14F-4D97-AF65-F5344CB8AC3E}">
        <p14:creationId xmlns:p14="http://schemas.microsoft.com/office/powerpoint/2010/main" val="4147547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1" y="273050"/>
            <a:ext cx="4011084"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49B2CE3-1B9A-48C3-9053-73240679030A}" type="datetimeFigureOut">
              <a:rPr lang="pl-PL" smtClean="0"/>
              <a:t>15.12.2023</a:t>
            </a:fld>
            <a:endParaRPr lang="pl-PL"/>
          </a:p>
        </p:txBody>
      </p:sp>
      <p:sp>
        <p:nvSpPr>
          <p:cNvPr id="6" name="Symbol zastępczy stopki 5"/>
          <p:cNvSpPr>
            <a:spLocks noGrp="1"/>
          </p:cNvSpPr>
          <p:nvPr>
            <p:ph type="ftr" sz="quarter" idx="11"/>
          </p:nvPr>
        </p:nvSpPr>
        <p:spPr/>
        <p:txBody>
          <a:bodyPr/>
          <a:lstStyle/>
          <a:p>
            <a:endParaRPr lang="pl-PL"/>
          </a:p>
        </p:txBody>
      </p:sp>
      <p:pic>
        <p:nvPicPr>
          <p:cNvPr id="14" name="Obraz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34352" y="5957459"/>
            <a:ext cx="937197" cy="891480"/>
          </a:xfrm>
          <a:prstGeom prst="rect">
            <a:avLst/>
          </a:prstGeom>
        </p:spPr>
      </p:pic>
      <p:pic>
        <p:nvPicPr>
          <p:cNvPr id="15" name="Obraz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16280" y="6201659"/>
            <a:ext cx="2232248" cy="467701"/>
          </a:xfrm>
          <a:prstGeom prst="rect">
            <a:avLst/>
          </a:prstGeom>
        </p:spPr>
      </p:pic>
    </p:spTree>
    <p:extLst>
      <p:ext uri="{BB962C8B-B14F-4D97-AF65-F5344CB8AC3E}">
        <p14:creationId xmlns:p14="http://schemas.microsoft.com/office/powerpoint/2010/main" val="3874581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B2CE3-1B9A-48C3-9053-73240679030A}" type="datetimeFigureOut">
              <a:rPr lang="pl-PL" smtClean="0"/>
              <a:t>15.12.2023</a:t>
            </a:fld>
            <a:endParaRPr lang="pl-PL"/>
          </a:p>
        </p:txBody>
      </p:sp>
      <p:sp>
        <p:nvSpPr>
          <p:cNvPr id="5" name="Symbol zastępczy stopki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5286B-A022-4E37-A48F-43C8CB8E8531}" type="slidenum">
              <a:rPr lang="pl-PL" smtClean="0"/>
              <a:t>‹Nr.›</a:t>
            </a:fld>
            <a:endParaRPr lang="pl-PL"/>
          </a:p>
        </p:txBody>
      </p:sp>
    </p:spTree>
    <p:extLst>
      <p:ext uri="{BB962C8B-B14F-4D97-AF65-F5344CB8AC3E}">
        <p14:creationId xmlns:p14="http://schemas.microsoft.com/office/powerpoint/2010/main" val="31952191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up2circ.e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12.jpg"/><Relationship Id="rId7" Type="http://schemas.openxmlformats.org/officeDocument/2006/relationships/image" Target="../media/image16.jp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5.jpeg"/><Relationship Id="rId5" Type="http://schemas.openxmlformats.org/officeDocument/2006/relationships/image" Target="../media/image14.jpg"/><Relationship Id="rId4" Type="http://schemas.openxmlformats.org/officeDocument/2006/relationships/image" Target="../media/image13.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0.jpg"/><Relationship Id="rId5" Type="http://schemas.openxmlformats.org/officeDocument/2006/relationships/image" Target="https://single-market-economy.ec.europa.eu/sites/default/files/styles/embed_large/public/2022-10/Industrial%20Ecosystems.png?itok=0f3hWEC5" TargetMode="External"/><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3.jpeg"/></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odtytuł 2"/>
          <p:cNvSpPr>
            <a:spLocks noGrp="1"/>
          </p:cNvSpPr>
          <p:nvPr>
            <p:ph type="subTitle" idx="4294967295"/>
          </p:nvPr>
        </p:nvSpPr>
        <p:spPr>
          <a:xfrm>
            <a:off x="2279576" y="2708920"/>
            <a:ext cx="7488832" cy="2376264"/>
          </a:xfrm>
        </p:spPr>
        <p:txBody>
          <a:bodyPr>
            <a:normAutofit/>
          </a:bodyPr>
          <a:lstStyle/>
          <a:p>
            <a:pPr marL="0" indent="0" algn="ctr">
              <a:buNone/>
            </a:pPr>
            <a:endParaRPr lang="en-GB" b="1" cap="small" dirty="0"/>
          </a:p>
          <a:p>
            <a:pPr marL="0" indent="0" algn="ctr">
              <a:buNone/>
            </a:pPr>
            <a:r>
              <a:rPr lang="en-GB" sz="2600" b="1" cap="small" dirty="0"/>
              <a:t>Discover the opportunities of circular innovation</a:t>
            </a:r>
          </a:p>
          <a:p>
            <a:pPr marL="0" indent="0" algn="ctr">
              <a:buNone/>
            </a:pPr>
            <a:r>
              <a:rPr lang="en-GB" sz="2000" b="1" cap="small" dirty="0"/>
              <a:t>Intake interview</a:t>
            </a:r>
          </a:p>
          <a:p>
            <a:pPr marL="0" indent="0" algn="ctr">
              <a:buNone/>
            </a:pPr>
            <a:endParaRPr lang="en-GB" sz="2600" b="1" cap="small" dirty="0"/>
          </a:p>
        </p:txBody>
      </p:sp>
    </p:spTree>
    <p:extLst>
      <p:ext uri="{BB962C8B-B14F-4D97-AF65-F5344CB8AC3E}">
        <p14:creationId xmlns:p14="http://schemas.microsoft.com/office/powerpoint/2010/main" val="1832305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51385" y="1880839"/>
            <a:ext cx="8928991" cy="707886"/>
          </a:xfrm>
          <a:prstGeom prst="rect">
            <a:avLst/>
          </a:prstGeom>
        </p:spPr>
        <p:txBody>
          <a:bodyPr wrap="square">
            <a:spAutoFit/>
          </a:bodyPr>
          <a:lstStyle/>
          <a:p>
            <a:pPr fontAlgn="base"/>
            <a:r>
              <a:rPr lang="de-DE" sz="2000" dirty="0"/>
              <a:t>KODAS </a:t>
            </a:r>
            <a:r>
              <a:rPr lang="de-DE" sz="2000" dirty="0" err="1"/>
              <a:t>is</a:t>
            </a:r>
            <a:r>
              <a:rPr lang="de-DE" sz="2000" dirty="0"/>
              <a:t> a </a:t>
            </a:r>
            <a:r>
              <a:rPr lang="de-DE" sz="2000" dirty="0" err="1"/>
              <a:t>producer</a:t>
            </a:r>
            <a:r>
              <a:rPr lang="de-DE" sz="2000" dirty="0"/>
              <a:t> </a:t>
            </a:r>
            <a:r>
              <a:rPr lang="de-DE" sz="2000" dirty="0" err="1"/>
              <a:t>of</a:t>
            </a:r>
            <a:r>
              <a:rPr lang="de-DE" sz="2000" dirty="0"/>
              <a:t> high-quality </a:t>
            </a:r>
            <a:r>
              <a:rPr lang="de-DE" sz="2000" dirty="0" err="1"/>
              <a:t>natural</a:t>
            </a:r>
            <a:r>
              <a:rPr lang="de-DE" sz="2000" dirty="0"/>
              <a:t> </a:t>
            </a:r>
            <a:r>
              <a:rPr lang="de-DE" sz="2000" dirty="0" err="1"/>
              <a:t>fermented</a:t>
            </a:r>
            <a:r>
              <a:rPr lang="de-DE" sz="2000" dirty="0"/>
              <a:t> </a:t>
            </a:r>
            <a:r>
              <a:rPr lang="de-DE" sz="2000" dirty="0" err="1"/>
              <a:t>drinks</a:t>
            </a:r>
            <a:r>
              <a:rPr lang="de-DE" sz="2000" dirty="0"/>
              <a:t> </a:t>
            </a:r>
            <a:r>
              <a:rPr lang="de-DE" sz="2000" dirty="0" err="1"/>
              <a:t>and</a:t>
            </a:r>
            <a:r>
              <a:rPr lang="de-DE" sz="2000" dirty="0"/>
              <a:t> </a:t>
            </a:r>
            <a:r>
              <a:rPr lang="de-DE" sz="2000" dirty="0" err="1"/>
              <a:t>other</a:t>
            </a:r>
            <a:r>
              <a:rPr lang="de-DE" sz="2000" dirty="0"/>
              <a:t> </a:t>
            </a:r>
            <a:r>
              <a:rPr lang="de-DE" sz="2000" dirty="0" err="1"/>
              <a:t>products</a:t>
            </a:r>
            <a:r>
              <a:rPr lang="de-DE" sz="2000" dirty="0"/>
              <a:t>, </a:t>
            </a:r>
            <a:r>
              <a:rPr lang="de-DE" sz="2000" dirty="0" err="1"/>
              <a:t>located</a:t>
            </a:r>
            <a:r>
              <a:rPr lang="de-DE" sz="2000" dirty="0"/>
              <a:t> in  Southern Estonia.</a:t>
            </a:r>
          </a:p>
        </p:txBody>
      </p:sp>
      <p:sp>
        <p:nvSpPr>
          <p:cNvPr id="8" name="Rechteck 7"/>
          <p:cNvSpPr/>
          <p:nvPr/>
        </p:nvSpPr>
        <p:spPr>
          <a:xfrm>
            <a:off x="551385" y="2708920"/>
            <a:ext cx="11017223" cy="3170099"/>
          </a:xfrm>
          <a:prstGeom prst="rect">
            <a:avLst/>
          </a:prstGeom>
        </p:spPr>
        <p:txBody>
          <a:bodyPr wrap="square">
            <a:spAutoFit/>
          </a:bodyPr>
          <a:lstStyle/>
          <a:p>
            <a:pPr fontAlgn="base"/>
            <a:r>
              <a:rPr lang="en-US" sz="2000" b="1" i="1" dirty="0">
                <a:solidFill>
                  <a:srgbClr val="034EA2"/>
                </a:solidFill>
                <a:latin typeface="Calibri" panose="020F0502020204030204" pitchFamily="34" charset="0"/>
              </a:rPr>
              <a:t>Challenge</a:t>
            </a:r>
            <a:r>
              <a:rPr lang="en-US" sz="2000" dirty="0">
                <a:latin typeface="Calibri" panose="020F0502020204030204" pitchFamily="34" charset="0"/>
              </a:rPr>
              <a:t/>
            </a:r>
            <a:br>
              <a:rPr lang="en-US" sz="2000" dirty="0">
                <a:latin typeface="Calibri" panose="020F0502020204030204" pitchFamily="34" charset="0"/>
              </a:rPr>
            </a:br>
            <a:r>
              <a:rPr lang="en-US" sz="2000" dirty="0"/>
              <a:t>The main waste in the production process of juice and juice drinks is the pressing residue of apples or other fruits. Until recently, the pressing residues were useless bio-waste for the company, which had to be composted and the associated costs had to be covered. </a:t>
            </a:r>
            <a:endParaRPr lang="en-US" sz="2000" dirty="0">
              <a:latin typeface="+mj-lt"/>
            </a:endParaRPr>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fontAlgn="base"/>
            <a:r>
              <a:rPr lang="en-US" sz="2000" dirty="0" err="1"/>
              <a:t>Kodas</a:t>
            </a:r>
            <a:r>
              <a:rPr lang="en-US" sz="2000" dirty="0"/>
              <a:t> has developed a technology for refining the press residue for human consumption. For example, recipes for fiber-rich apple and berry purees have been developed. This makes the entire production process more environmentally friendly and economically efficient. Besides the significant increase in resource efficiency, the residue-based products have helped to enrich the product range of </a:t>
            </a:r>
            <a:r>
              <a:rPr lang="en-US" sz="2000" dirty="0" err="1"/>
              <a:t>Kodas</a:t>
            </a:r>
            <a:r>
              <a:rPr lang="en-US" sz="2000" dirty="0"/>
              <a:t>. </a:t>
            </a:r>
            <a:r>
              <a:rPr lang="en-US" dirty="0"/>
              <a:t> </a:t>
            </a:r>
            <a:endParaRPr lang="en-US" sz="2000" b="0" i="0" dirty="0">
              <a:effectLst/>
            </a:endParaRPr>
          </a:p>
        </p:txBody>
      </p:sp>
      <p:pic>
        <p:nvPicPr>
          <p:cNvPr id="3" name="Grafik 2"/>
          <p:cNvPicPr>
            <a:picLocks noChangeAspect="1"/>
          </p:cNvPicPr>
          <p:nvPr/>
        </p:nvPicPr>
        <p:blipFill rotWithShape="1">
          <a:blip r:embed="rId2">
            <a:extLst>
              <a:ext uri="{28A0092B-C50C-407E-A947-70E740481C1C}">
                <a14:useLocalDpi xmlns:a14="http://schemas.microsoft.com/office/drawing/2010/main" val="0"/>
              </a:ext>
            </a:extLst>
          </a:blip>
          <a:srcRect t="11057" b="14824"/>
          <a:stretch/>
        </p:blipFill>
        <p:spPr>
          <a:xfrm>
            <a:off x="9823302" y="1666071"/>
            <a:ext cx="1745306" cy="1293610"/>
          </a:xfrm>
          <a:prstGeom prst="rect">
            <a:avLst/>
          </a:prstGeom>
        </p:spPr>
      </p:pic>
    </p:spTree>
    <p:extLst>
      <p:ext uri="{BB962C8B-B14F-4D97-AF65-F5344CB8AC3E}">
        <p14:creationId xmlns:p14="http://schemas.microsoft.com/office/powerpoint/2010/main" val="4234432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51385" y="1880839"/>
            <a:ext cx="8928991" cy="707886"/>
          </a:xfrm>
          <a:prstGeom prst="rect">
            <a:avLst/>
          </a:prstGeom>
        </p:spPr>
        <p:txBody>
          <a:bodyPr wrap="square">
            <a:spAutoFit/>
          </a:bodyPr>
          <a:lstStyle/>
          <a:p>
            <a:pPr fontAlgn="base"/>
            <a:r>
              <a:rPr lang="en-GB" sz="2000" dirty="0"/>
              <a:t>FRANCE CONSTRUCTION/HEXDALLE designs and produces damping materials to cover all the risks in playgrounds, gyms, shooting ranges or industry since 1997.</a:t>
            </a:r>
            <a:endParaRPr lang="de-DE" sz="2000" dirty="0"/>
          </a:p>
        </p:txBody>
      </p:sp>
      <p:sp>
        <p:nvSpPr>
          <p:cNvPr id="8" name="Rechteck 7"/>
          <p:cNvSpPr/>
          <p:nvPr/>
        </p:nvSpPr>
        <p:spPr>
          <a:xfrm>
            <a:off x="551385" y="2771238"/>
            <a:ext cx="11017223" cy="3477875"/>
          </a:xfrm>
          <a:prstGeom prst="rect">
            <a:avLst/>
          </a:prstGeom>
        </p:spPr>
        <p:txBody>
          <a:bodyPr wrap="square">
            <a:spAutoFit/>
          </a:bodyPr>
          <a:lstStyle/>
          <a:p>
            <a:pPr fontAlgn="base"/>
            <a:r>
              <a:rPr lang="en-US" sz="2000" b="1" i="1" dirty="0">
                <a:solidFill>
                  <a:srgbClr val="034EA2"/>
                </a:solidFill>
                <a:latin typeface="Calibri" panose="020F0502020204030204" pitchFamily="34" charset="0"/>
              </a:rPr>
              <a:t>Challenge</a:t>
            </a:r>
            <a:r>
              <a:rPr lang="en-US" sz="2000" dirty="0">
                <a:latin typeface="Calibri" panose="020F0502020204030204" pitchFamily="34" charset="0"/>
              </a:rPr>
              <a:t/>
            </a:r>
            <a:br>
              <a:rPr lang="en-US" sz="2000" dirty="0">
                <a:latin typeface="Calibri" panose="020F0502020204030204" pitchFamily="34" charset="0"/>
              </a:rPr>
            </a:br>
            <a:r>
              <a:rPr lang="en-US" sz="2000" dirty="0">
                <a:latin typeface="+mj-lt"/>
              </a:rPr>
              <a:t>Main material </a:t>
            </a:r>
            <a:r>
              <a:rPr lang="en-GB" sz="2000" dirty="0">
                <a:latin typeface="+mj-lt"/>
              </a:rPr>
              <a:t>France Construction uses is rubber. The company started reflecting on the impact of sustainability several years ago and decided to use recycled (and recyclable) rubber. </a:t>
            </a:r>
            <a:r>
              <a:rPr lang="de-DE" sz="2000" dirty="0">
                <a:latin typeface="+mj-lt"/>
              </a:rPr>
              <a:t>In a </a:t>
            </a:r>
            <a:r>
              <a:rPr lang="de-DE" sz="2000" dirty="0" err="1">
                <a:latin typeface="+mj-lt"/>
              </a:rPr>
              <a:t>next</a:t>
            </a:r>
            <a:r>
              <a:rPr lang="de-DE" sz="2000" dirty="0">
                <a:latin typeface="+mj-lt"/>
              </a:rPr>
              <a:t> </a:t>
            </a:r>
            <a:r>
              <a:rPr lang="de-DE" sz="2000" dirty="0" err="1">
                <a:latin typeface="+mj-lt"/>
              </a:rPr>
              <a:t>step</a:t>
            </a:r>
            <a:r>
              <a:rPr lang="de-DE" sz="2000" dirty="0">
                <a:latin typeface="+mj-lt"/>
              </a:rPr>
              <a:t> </a:t>
            </a:r>
            <a:r>
              <a:rPr lang="de-DE" sz="2000" dirty="0" err="1">
                <a:latin typeface="+mj-lt"/>
              </a:rPr>
              <a:t>the</a:t>
            </a:r>
            <a:r>
              <a:rPr lang="de-DE" sz="2000" dirty="0">
                <a:latin typeface="+mj-lt"/>
              </a:rPr>
              <a:t> </a:t>
            </a:r>
            <a:r>
              <a:rPr lang="de-DE" sz="2000" dirty="0" err="1">
                <a:latin typeface="+mj-lt"/>
              </a:rPr>
              <a:t>company</a:t>
            </a:r>
            <a:r>
              <a:rPr lang="de-DE" sz="2000" dirty="0">
                <a:latin typeface="+mj-lt"/>
              </a:rPr>
              <a:t> </a:t>
            </a:r>
            <a:r>
              <a:rPr lang="de-DE" sz="2000" dirty="0" err="1">
                <a:latin typeface="+mj-lt"/>
              </a:rPr>
              <a:t>intends</a:t>
            </a:r>
            <a:r>
              <a:rPr lang="de-DE" sz="2000" dirty="0">
                <a:latin typeface="+mj-lt"/>
              </a:rPr>
              <a:t> </a:t>
            </a:r>
            <a:r>
              <a:rPr lang="de-DE" sz="2000" dirty="0" err="1">
                <a:latin typeface="+mj-lt"/>
              </a:rPr>
              <a:t>to</a:t>
            </a:r>
            <a:r>
              <a:rPr lang="en-US" sz="2000" dirty="0">
                <a:latin typeface="+mj-lt"/>
              </a:rPr>
              <a:t> close the loop and move up the value chain by recovering, grinding and recycling rubber waste. </a:t>
            </a:r>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fontAlgn="base"/>
            <a:r>
              <a:rPr lang="en-US" sz="2000" dirty="0"/>
              <a:t>The company worked on a </a:t>
            </a:r>
            <a:r>
              <a:rPr lang="en-GB" sz="2000" dirty="0"/>
              <a:t>business plan to validate the technical and economic aspects to recover and recycle rubber waste in their own facilities. </a:t>
            </a:r>
            <a:r>
              <a:rPr lang="en-US" sz="2000" dirty="0"/>
              <a:t>The objective is to avoid </a:t>
            </a:r>
            <a:r>
              <a:rPr lang="en-US" sz="2000" dirty="0" err="1"/>
              <a:t>tyre</a:t>
            </a:r>
            <a:r>
              <a:rPr lang="en-US" sz="2000" dirty="0"/>
              <a:t> disposal in landfill sites, strengthen own expertise on recovering and recycling of rubber waste as well as to secure the supply chain.</a:t>
            </a:r>
          </a:p>
        </p:txBody>
      </p:sp>
      <p:pic>
        <p:nvPicPr>
          <p:cNvPr id="9" name="Grafik 8"/>
          <p:cNvPicPr>
            <a:picLocks noChangeAspect="1"/>
          </p:cNvPicPr>
          <p:nvPr/>
        </p:nvPicPr>
        <p:blipFill rotWithShape="1">
          <a:blip r:embed="rId2">
            <a:extLst>
              <a:ext uri="{28A0092B-C50C-407E-A947-70E740481C1C}">
                <a14:useLocalDpi xmlns:a14="http://schemas.microsoft.com/office/drawing/2010/main" val="0"/>
              </a:ext>
            </a:extLst>
          </a:blip>
          <a:srcRect t="19895" b="19626"/>
          <a:stretch/>
        </p:blipFill>
        <p:spPr>
          <a:xfrm>
            <a:off x="9795617" y="1705740"/>
            <a:ext cx="1772991" cy="1072290"/>
          </a:xfrm>
          <a:prstGeom prst="rect">
            <a:avLst/>
          </a:prstGeom>
        </p:spPr>
      </p:pic>
    </p:spTree>
    <p:extLst>
      <p:ext uri="{BB962C8B-B14F-4D97-AF65-F5344CB8AC3E}">
        <p14:creationId xmlns:p14="http://schemas.microsoft.com/office/powerpoint/2010/main" val="3074182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51385" y="1880839"/>
            <a:ext cx="8997623" cy="1015663"/>
          </a:xfrm>
          <a:prstGeom prst="rect">
            <a:avLst/>
          </a:prstGeom>
        </p:spPr>
        <p:txBody>
          <a:bodyPr wrap="square" lIns="91440" tIns="45720" rIns="91440" bIns="45720" anchor="t">
            <a:spAutoFit/>
          </a:bodyPr>
          <a:lstStyle/>
          <a:p>
            <a:pPr fontAlgn="base"/>
            <a:r>
              <a:rPr lang="en-GB" sz="2000" b="1" dirty="0" err="1"/>
              <a:t>siebold</a:t>
            </a:r>
            <a:r>
              <a:rPr lang="en-GB" sz="2000" b="1" dirty="0"/>
              <a:t>/</a:t>
            </a:r>
            <a:r>
              <a:rPr lang="en-GB" sz="2000" b="1" dirty="0" err="1"/>
              <a:t>hamburg</a:t>
            </a:r>
            <a:r>
              <a:rPr lang="en-GB" sz="2000" dirty="0"/>
              <a:t> provides all kinds of services in the field of design and construction of exhibition stands and shop fittings as well as the procurement and storage of related materials.</a:t>
            </a:r>
            <a:r>
              <a:rPr lang="en-US" sz="2000" dirty="0"/>
              <a:t> </a:t>
            </a:r>
            <a:endParaRPr lang="en-US" sz="2000" b="0" i="0" dirty="0">
              <a:effectLst/>
            </a:endParaRPr>
          </a:p>
        </p:txBody>
      </p:sp>
      <p:sp>
        <p:nvSpPr>
          <p:cNvPr id="8" name="Rechteck 7"/>
          <p:cNvSpPr/>
          <p:nvPr/>
        </p:nvSpPr>
        <p:spPr>
          <a:xfrm>
            <a:off x="534937" y="2996952"/>
            <a:ext cx="11017223" cy="3170099"/>
          </a:xfrm>
          <a:prstGeom prst="rect">
            <a:avLst/>
          </a:prstGeom>
        </p:spPr>
        <p:txBody>
          <a:bodyPr wrap="square" lIns="91440" tIns="45720" rIns="91440" bIns="45720" anchor="t">
            <a:spAutoFit/>
          </a:bodyPr>
          <a:lstStyle/>
          <a:p>
            <a:pPr fontAlgn="base"/>
            <a:r>
              <a:rPr lang="en-US" sz="2000" b="1" i="1" dirty="0">
                <a:solidFill>
                  <a:srgbClr val="034EA2"/>
                </a:solidFill>
                <a:latin typeface="Calibri"/>
                <a:cs typeface="Calibri"/>
              </a:rPr>
              <a:t>Challenge</a:t>
            </a:r>
            <a:r>
              <a:rPr lang="en-US" sz="2000" dirty="0">
                <a:latin typeface="Calibri" panose="020F0502020204030204" pitchFamily="34" charset="0"/>
              </a:rPr>
              <a:t/>
            </a:r>
            <a:br>
              <a:rPr lang="en-US" sz="2000" dirty="0">
                <a:latin typeface="Calibri" panose="020F0502020204030204" pitchFamily="34" charset="0"/>
              </a:rPr>
            </a:br>
            <a:r>
              <a:rPr lang="en-US" sz="2000" dirty="0">
                <a:latin typeface="Calibri"/>
                <a:cs typeface="Calibri"/>
              </a:rPr>
              <a:t>Exhibitions only take place for few days, but for a successful trade fair appearance the booths should catch the eye and every customer has</a:t>
            </a:r>
            <a:r>
              <a:rPr lang="en-US" sz="2000" dirty="0"/>
              <a:t> special wishes and requirements</a:t>
            </a:r>
            <a:r>
              <a:rPr lang="en-US" dirty="0"/>
              <a:t>. </a:t>
            </a:r>
            <a:r>
              <a:rPr lang="en-US" sz="2000" dirty="0">
                <a:latin typeface="Calibri"/>
                <a:cs typeface="Calibri"/>
              </a:rPr>
              <a:t>Nevertheless </a:t>
            </a:r>
            <a:r>
              <a:rPr lang="en-US" sz="2000"/>
              <a:t>siebold/hamburg </a:t>
            </a:r>
            <a:r>
              <a:rPr lang="en-US" sz="2000" dirty="0"/>
              <a:t>wanted to offer a climate-neutral trade fair presence.</a:t>
            </a:r>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lvl="0"/>
            <a:r>
              <a:rPr lang="en-GB" sz="2000"/>
              <a:t>siebold/hamburg</a:t>
            </a:r>
            <a:r>
              <a:rPr lang="en-GB" sz="2000" dirty="0"/>
              <a:t> applies the most economical use of materials and a high level of reuse. Using the software UMBERTO for Carbon Footprint, alternative material and storage lists can be evaluated with their reusability and recycling proportions and CO2 emissions of the booth can be calculated. Partnering with </a:t>
            </a:r>
            <a:r>
              <a:rPr lang="en-GB" sz="2000" dirty="0" err="1"/>
              <a:t>ForestFinance</a:t>
            </a:r>
            <a:r>
              <a:rPr lang="en-GB" sz="2000" dirty="0"/>
              <a:t> Group customers can offset the remaining CO2 emissions.</a:t>
            </a:r>
            <a:endParaRPr lang="de-DE" sz="2000" dirty="0"/>
          </a:p>
        </p:txBody>
      </p:sp>
      <p:pic>
        <p:nvPicPr>
          <p:cNvPr id="5" name="Grafik 4"/>
          <p:cNvPicPr>
            <a:picLocks noChangeAspect="1"/>
          </p:cNvPicPr>
          <p:nvPr/>
        </p:nvPicPr>
        <p:blipFill rotWithShape="1">
          <a:blip r:embed="rId2">
            <a:extLst>
              <a:ext uri="{28A0092B-C50C-407E-A947-70E740481C1C}">
                <a14:useLocalDpi xmlns:a14="http://schemas.microsoft.com/office/drawing/2010/main" val="0"/>
              </a:ext>
            </a:extLst>
          </a:blip>
          <a:srcRect t="17198" b="21692"/>
          <a:stretch/>
        </p:blipFill>
        <p:spPr>
          <a:xfrm>
            <a:off x="9549008" y="1672366"/>
            <a:ext cx="2003152" cy="1224136"/>
          </a:xfrm>
          <a:prstGeom prst="rect">
            <a:avLst/>
          </a:prstGeom>
        </p:spPr>
      </p:pic>
    </p:spTree>
    <p:extLst>
      <p:ext uri="{BB962C8B-B14F-4D97-AF65-F5344CB8AC3E}">
        <p14:creationId xmlns:p14="http://schemas.microsoft.com/office/powerpoint/2010/main" val="3595794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51385" y="1880839"/>
            <a:ext cx="8928991" cy="1015663"/>
          </a:xfrm>
          <a:prstGeom prst="rect">
            <a:avLst/>
          </a:prstGeom>
        </p:spPr>
        <p:txBody>
          <a:bodyPr wrap="square">
            <a:spAutoFit/>
          </a:bodyPr>
          <a:lstStyle/>
          <a:p>
            <a:pPr fontAlgn="base"/>
            <a:r>
              <a:rPr lang="en-US" sz="2000" dirty="0"/>
              <a:t>FAGUM STOMIL is a Polish manufacturer of safety footwear that has been operating since 1899. It produces footwear made from polymers for industrial and household applications. </a:t>
            </a:r>
            <a:endParaRPr lang="en-US" sz="2000" b="0" i="0" dirty="0">
              <a:effectLst/>
            </a:endParaRPr>
          </a:p>
        </p:txBody>
      </p:sp>
      <p:sp>
        <p:nvSpPr>
          <p:cNvPr id="8" name="Rechteck 7"/>
          <p:cNvSpPr/>
          <p:nvPr/>
        </p:nvSpPr>
        <p:spPr>
          <a:xfrm>
            <a:off x="534937" y="2896502"/>
            <a:ext cx="11017223" cy="2862322"/>
          </a:xfrm>
          <a:prstGeom prst="rect">
            <a:avLst/>
          </a:prstGeom>
        </p:spPr>
        <p:txBody>
          <a:bodyPr wrap="square">
            <a:spAutoFit/>
          </a:bodyPr>
          <a:lstStyle/>
          <a:p>
            <a:pPr fontAlgn="base"/>
            <a:r>
              <a:rPr lang="en-US" sz="2000" b="1" i="1" dirty="0">
                <a:solidFill>
                  <a:srgbClr val="034EA2"/>
                </a:solidFill>
                <a:latin typeface="Calibri" panose="020F0502020204030204" pitchFamily="34" charset="0"/>
              </a:rPr>
              <a:t>Challenge</a:t>
            </a:r>
            <a:r>
              <a:rPr lang="en-US" sz="2000" dirty="0">
                <a:latin typeface="Calibri" panose="020F0502020204030204" pitchFamily="34" charset="0"/>
              </a:rPr>
              <a:t/>
            </a:r>
            <a:br>
              <a:rPr lang="en-US" sz="2000" dirty="0">
                <a:latin typeface="Calibri" panose="020F0502020204030204" pitchFamily="34" charset="0"/>
              </a:rPr>
            </a:br>
            <a:r>
              <a:rPr lang="en-US" sz="2000" dirty="0">
                <a:latin typeface="Calibri" panose="020F0502020204030204" pitchFamily="34" charset="0"/>
              </a:rPr>
              <a:t>The company already used recycled materials but was still facing high production and energy costs and high environmental charges for disposal of production wastes.</a:t>
            </a:r>
            <a:r>
              <a:rPr lang="en-US" dirty="0"/>
              <a:t> </a:t>
            </a:r>
            <a:endParaRPr lang="en-US" sz="2000" dirty="0"/>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fontAlgn="base"/>
            <a:r>
              <a:rPr lang="en-US" sz="2000" dirty="0" err="1"/>
              <a:t>Fagum</a:t>
            </a:r>
            <a:r>
              <a:rPr lang="en-US" sz="2000" dirty="0"/>
              <a:t> </a:t>
            </a:r>
            <a:r>
              <a:rPr lang="en-US" sz="2000" dirty="0" err="1"/>
              <a:t>Stomil</a:t>
            </a:r>
            <a:r>
              <a:rPr lang="en-US" sz="2000" dirty="0"/>
              <a:t> </a:t>
            </a:r>
            <a:r>
              <a:rPr lang="en-GB" sz="2000" dirty="0"/>
              <a:t>introduced the world's first industrial recycling technology for used EVA footwear. </a:t>
            </a:r>
            <a:r>
              <a:rPr lang="de-DE" sz="2000" dirty="0"/>
              <a:t>Material from </a:t>
            </a:r>
            <a:r>
              <a:rPr lang="de-DE" sz="2000" dirty="0" err="1"/>
              <a:t>production</a:t>
            </a:r>
            <a:r>
              <a:rPr lang="de-DE" sz="2000" dirty="0"/>
              <a:t> </a:t>
            </a:r>
            <a:r>
              <a:rPr lang="de-DE" sz="2000" dirty="0" err="1"/>
              <a:t>waste</a:t>
            </a:r>
            <a:r>
              <a:rPr lang="de-DE" sz="2000" dirty="0"/>
              <a:t>, </a:t>
            </a:r>
            <a:r>
              <a:rPr lang="de-DE" sz="2000" dirty="0" err="1"/>
              <a:t>that</a:t>
            </a:r>
            <a:r>
              <a:rPr lang="de-DE" sz="2000" dirty="0"/>
              <a:t> </a:t>
            </a:r>
            <a:r>
              <a:rPr lang="en-GB" sz="2000" dirty="0"/>
              <a:t>was previously disposed of in a landfill or incineration plant,</a:t>
            </a:r>
            <a:r>
              <a:rPr lang="de-DE" sz="2000" dirty="0"/>
              <a:t> </a:t>
            </a:r>
            <a:r>
              <a:rPr lang="de-DE" sz="2000" dirty="0" err="1"/>
              <a:t>is</a:t>
            </a:r>
            <a:r>
              <a:rPr lang="en-GB" sz="2000" dirty="0"/>
              <a:t> recovered and customers are invited to return their end-of-life wellingtons. Thanks to the use of waste materials and to saving charges for disposal, the company could significantly reduce production costs.</a:t>
            </a:r>
            <a:endParaRPr lang="en-US" sz="2000" b="0" i="0" dirty="0">
              <a:effectLst/>
            </a:endParaRPr>
          </a:p>
        </p:txBody>
      </p:sp>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7839" y="1741575"/>
            <a:ext cx="2110769" cy="720080"/>
          </a:xfrm>
          <a:prstGeom prst="rect">
            <a:avLst/>
          </a:prstGeom>
        </p:spPr>
      </p:pic>
    </p:spTree>
    <p:extLst>
      <p:ext uri="{BB962C8B-B14F-4D97-AF65-F5344CB8AC3E}">
        <p14:creationId xmlns:p14="http://schemas.microsoft.com/office/powerpoint/2010/main" val="821081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51386" y="1880839"/>
            <a:ext cx="8325882" cy="707886"/>
          </a:xfrm>
          <a:prstGeom prst="rect">
            <a:avLst/>
          </a:prstGeom>
        </p:spPr>
        <p:txBody>
          <a:bodyPr wrap="square">
            <a:spAutoFit/>
          </a:bodyPr>
          <a:lstStyle/>
          <a:p>
            <a:pPr fontAlgn="base"/>
            <a:r>
              <a:rPr lang="en-GB" sz="2000" dirty="0"/>
              <a:t>REYNALDI SRL SB</a:t>
            </a:r>
            <a:r>
              <a:rPr lang="en-US" sz="2000" dirty="0"/>
              <a:t> is an Italian</a:t>
            </a:r>
            <a:r>
              <a:rPr lang="en-GB" dirty="0"/>
              <a:t> </a:t>
            </a:r>
            <a:r>
              <a:rPr lang="en-GB" sz="2000" dirty="0"/>
              <a:t>company with more than 40 years of experience in formulating and producing natural cosmetics.</a:t>
            </a:r>
            <a:r>
              <a:rPr lang="en-US" sz="2000" dirty="0"/>
              <a:t> </a:t>
            </a:r>
          </a:p>
        </p:txBody>
      </p:sp>
      <p:sp>
        <p:nvSpPr>
          <p:cNvPr id="8" name="Rechteck 7"/>
          <p:cNvSpPr/>
          <p:nvPr/>
        </p:nvSpPr>
        <p:spPr>
          <a:xfrm>
            <a:off x="534937" y="2896502"/>
            <a:ext cx="11017223" cy="3477875"/>
          </a:xfrm>
          <a:prstGeom prst="rect">
            <a:avLst/>
          </a:prstGeom>
        </p:spPr>
        <p:txBody>
          <a:bodyPr wrap="square">
            <a:spAutoFit/>
          </a:bodyPr>
          <a:lstStyle/>
          <a:p>
            <a:pPr fontAlgn="base"/>
            <a:r>
              <a:rPr lang="en-US" sz="2000" b="1" i="1" dirty="0">
                <a:solidFill>
                  <a:srgbClr val="034EA2"/>
                </a:solidFill>
                <a:latin typeface="Calibri" panose="020F0502020204030204" pitchFamily="34" charset="0"/>
              </a:rPr>
              <a:t>Challenge</a:t>
            </a:r>
            <a:r>
              <a:rPr lang="en-US" sz="2000" dirty="0">
                <a:latin typeface="Calibri" panose="020F0502020204030204" pitchFamily="34" charset="0"/>
              </a:rPr>
              <a:t/>
            </a:r>
            <a:br>
              <a:rPr lang="en-US" sz="2000" dirty="0">
                <a:latin typeface="Calibri" panose="020F0502020204030204" pitchFamily="34" charset="0"/>
              </a:rPr>
            </a:br>
            <a:r>
              <a:rPr lang="en-US" sz="2000" dirty="0">
                <a:latin typeface="Calibri" panose="020F0502020204030204" pitchFamily="34" charset="0"/>
              </a:rPr>
              <a:t>The company wanted to develop innovative and functional cosmetic products made from</a:t>
            </a:r>
            <a:r>
              <a:rPr lang="en-GB" dirty="0"/>
              <a:t> </a:t>
            </a:r>
            <a:r>
              <a:rPr lang="en-GB" sz="2000" dirty="0">
                <a:latin typeface="Calibri" panose="020F0502020204030204" pitchFamily="34" charset="0"/>
              </a:rPr>
              <a:t>natural and sustainable raw materials and reduce the environmental footprint of production.</a:t>
            </a:r>
            <a:endParaRPr lang="en-US" sz="2000" dirty="0">
              <a:latin typeface="Calibri" panose="020F0502020204030204" pitchFamily="34" charset="0"/>
            </a:endParaRPr>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fontAlgn="base"/>
            <a:r>
              <a:rPr lang="de-DE" sz="2000" dirty="0" err="1"/>
              <a:t>Reynaldi</a:t>
            </a:r>
            <a:r>
              <a:rPr lang="de-DE" sz="2000" dirty="0"/>
              <a:t> </a:t>
            </a:r>
            <a:r>
              <a:rPr lang="de-DE" sz="2000" dirty="0" err="1"/>
              <a:t>invested</a:t>
            </a:r>
            <a:r>
              <a:rPr lang="de-DE" sz="2000" dirty="0"/>
              <a:t> in a </a:t>
            </a:r>
            <a:r>
              <a:rPr lang="en-GB" sz="2000" dirty="0"/>
              <a:t>filter system that recovers the water used in the production, purifies and re-introduces it in a closed cycle water usage. The plant paid off in 3 years, and now represents a minor cost. </a:t>
            </a:r>
            <a:r>
              <a:rPr lang="en-GB" sz="2000" dirty="0" err="1"/>
              <a:t>Reynaldi</a:t>
            </a:r>
            <a:r>
              <a:rPr lang="en-GB" sz="2000" dirty="0"/>
              <a:t> invested in a start up that produces innovative raw materials from food production waste. Introduction of circular raw materials has the potential to reduce CO2-footprint and makes the supply chain more resilient. A challenge were the regulatory barriers, as often by products derived from industrial sites are labelled as special waste which prohibits their usage.</a:t>
            </a:r>
            <a:endParaRPr lang="en-US" sz="2000" dirty="0"/>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77267" y="1864513"/>
            <a:ext cx="2674268" cy="524157"/>
          </a:xfrm>
          <a:prstGeom prst="rect">
            <a:avLst/>
          </a:prstGeom>
        </p:spPr>
      </p:pic>
    </p:spTree>
    <p:extLst>
      <p:ext uri="{BB962C8B-B14F-4D97-AF65-F5344CB8AC3E}">
        <p14:creationId xmlns:p14="http://schemas.microsoft.com/office/powerpoint/2010/main" val="342720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32620" y="1673106"/>
            <a:ext cx="8784974" cy="1323439"/>
          </a:xfrm>
          <a:prstGeom prst="rect">
            <a:avLst/>
          </a:prstGeom>
        </p:spPr>
        <p:txBody>
          <a:bodyPr wrap="square">
            <a:spAutoFit/>
          </a:bodyPr>
          <a:lstStyle/>
          <a:p>
            <a:pPr fontAlgn="base"/>
            <a:r>
              <a:rPr lang="de-DE" sz="2000" b="1" dirty="0"/>
              <a:t>GRUPO NATAC S.L.U.</a:t>
            </a:r>
            <a:r>
              <a:rPr lang="de-DE" sz="2000" dirty="0"/>
              <a:t>, </a:t>
            </a:r>
            <a:r>
              <a:rPr lang="de-DE" sz="2000" dirty="0" err="1"/>
              <a:t>headquartered</a:t>
            </a:r>
            <a:r>
              <a:rPr lang="de-DE" sz="2000" dirty="0"/>
              <a:t> in Spain,</a:t>
            </a:r>
            <a:r>
              <a:rPr lang="en-US" sz="2000" dirty="0"/>
              <a:t> is dedicated to researching, developing, manufacturing and marketing natural ingredients to be used in food supplements, feed, pet food, as well as in functional foods and as natural, active pharmaceutical ingredients.</a:t>
            </a:r>
          </a:p>
        </p:txBody>
      </p:sp>
      <p:sp>
        <p:nvSpPr>
          <p:cNvPr id="8" name="Rechteck 7"/>
          <p:cNvSpPr/>
          <p:nvPr/>
        </p:nvSpPr>
        <p:spPr>
          <a:xfrm>
            <a:off x="532620" y="3250476"/>
            <a:ext cx="11017223" cy="2862322"/>
          </a:xfrm>
          <a:prstGeom prst="rect">
            <a:avLst/>
          </a:prstGeom>
        </p:spPr>
        <p:txBody>
          <a:bodyPr wrap="square">
            <a:spAutoFit/>
          </a:bodyPr>
          <a:lstStyle/>
          <a:p>
            <a:pPr fontAlgn="base"/>
            <a:r>
              <a:rPr lang="en-US" sz="2000" b="1" i="1" dirty="0">
                <a:solidFill>
                  <a:srgbClr val="034EA2"/>
                </a:solidFill>
                <a:latin typeface="Calibri" panose="020F0502020204030204" pitchFamily="34" charset="0"/>
              </a:rPr>
              <a:t>Challenge</a:t>
            </a:r>
            <a:r>
              <a:rPr lang="en-US" sz="2000" dirty="0">
                <a:latin typeface="Calibri" panose="020F0502020204030204" pitchFamily="34" charset="0"/>
              </a:rPr>
              <a:t/>
            </a:r>
            <a:br>
              <a:rPr lang="en-US" sz="2000" dirty="0">
                <a:latin typeface="Calibri" panose="020F0502020204030204" pitchFamily="34" charset="0"/>
              </a:rPr>
            </a:br>
            <a:r>
              <a:rPr lang="de-DE" sz="2000" dirty="0" err="1">
                <a:latin typeface="Calibri" panose="020F0502020204030204" pitchFamily="34" charset="0"/>
              </a:rPr>
              <a:t>To</a:t>
            </a:r>
            <a:r>
              <a:rPr lang="de-DE" sz="2000" dirty="0"/>
              <a:t> </a:t>
            </a:r>
            <a:r>
              <a:rPr lang="de-DE" sz="2000" dirty="0" err="1"/>
              <a:t>sustainably</a:t>
            </a:r>
            <a:r>
              <a:rPr lang="de-DE" sz="2000" dirty="0"/>
              <a:t> </a:t>
            </a:r>
            <a:r>
              <a:rPr lang="de-DE" sz="2000" dirty="0" err="1"/>
              <a:t>manufacture</a:t>
            </a:r>
            <a:r>
              <a:rPr lang="de-DE" sz="2000" dirty="0"/>
              <a:t> </a:t>
            </a:r>
            <a:r>
              <a:rPr lang="de-DE" sz="2000" dirty="0" err="1"/>
              <a:t>natural</a:t>
            </a:r>
            <a:r>
              <a:rPr lang="de-DE" sz="2000" dirty="0"/>
              <a:t> plant </a:t>
            </a:r>
            <a:r>
              <a:rPr lang="de-DE" sz="2000" dirty="0" err="1"/>
              <a:t>extracts</a:t>
            </a:r>
            <a:r>
              <a:rPr lang="de-DE" sz="2000" dirty="0"/>
              <a:t> </a:t>
            </a:r>
            <a:r>
              <a:rPr lang="de-DE" sz="2000" dirty="0" err="1"/>
              <a:t>and</a:t>
            </a:r>
            <a:r>
              <a:rPr lang="de-DE" sz="2000" dirty="0"/>
              <a:t> </a:t>
            </a:r>
            <a:r>
              <a:rPr lang="de-DE" sz="2000" dirty="0" err="1"/>
              <a:t>ingredients</a:t>
            </a:r>
            <a:r>
              <a:rPr lang="de-DE" sz="2000" dirty="0"/>
              <a:t>, </a:t>
            </a:r>
            <a:r>
              <a:rPr lang="de-DE" sz="2000" dirty="0" err="1"/>
              <a:t>Natac</a:t>
            </a:r>
            <a:r>
              <a:rPr lang="de-DE" sz="2000" dirty="0"/>
              <a:t> </a:t>
            </a:r>
            <a:r>
              <a:rPr lang="de-DE" sz="2000" dirty="0" err="1"/>
              <a:t>valorizes</a:t>
            </a:r>
            <a:r>
              <a:rPr lang="de-DE" sz="2000" dirty="0"/>
              <a:t> </a:t>
            </a:r>
            <a:r>
              <a:rPr lang="de-DE" sz="2000" dirty="0" err="1"/>
              <a:t>biomass</a:t>
            </a:r>
            <a:r>
              <a:rPr lang="de-DE" sz="2000" dirty="0"/>
              <a:t> from agro-</a:t>
            </a:r>
            <a:r>
              <a:rPr lang="de-DE" sz="2000" dirty="0" err="1"/>
              <a:t>industry</a:t>
            </a:r>
            <a:r>
              <a:rPr lang="de-DE" sz="2000" dirty="0"/>
              <a:t>. </a:t>
            </a:r>
            <a:r>
              <a:rPr lang="en-US" sz="2000" dirty="0">
                <a:latin typeface="Calibri" panose="020F0502020204030204" pitchFamily="34" charset="0"/>
              </a:rPr>
              <a:t>Main challenges encountered </a:t>
            </a:r>
            <a:r>
              <a:rPr lang="de-DE" sz="2000" dirty="0" err="1"/>
              <a:t>were</a:t>
            </a:r>
            <a:r>
              <a:rPr lang="de-DE" sz="2000" dirty="0"/>
              <a:t> </a:t>
            </a:r>
            <a:r>
              <a:rPr lang="de-DE" sz="2000" dirty="0" err="1"/>
              <a:t>the</a:t>
            </a:r>
            <a:r>
              <a:rPr lang="de-DE" sz="2000" dirty="0"/>
              <a:t> </a:t>
            </a:r>
            <a:r>
              <a:rPr lang="de-DE" sz="2000" dirty="0" err="1"/>
              <a:t>great</a:t>
            </a:r>
            <a:r>
              <a:rPr lang="de-DE" sz="2000" dirty="0"/>
              <a:t> </a:t>
            </a:r>
            <a:r>
              <a:rPr lang="de-DE" sz="2000" dirty="0" err="1"/>
              <a:t>variability</a:t>
            </a:r>
            <a:r>
              <a:rPr lang="de-DE" sz="2000" dirty="0"/>
              <a:t> in </a:t>
            </a:r>
            <a:r>
              <a:rPr lang="de-DE" sz="2000" dirty="0" err="1"/>
              <a:t>the</a:t>
            </a:r>
            <a:r>
              <a:rPr lang="de-DE" sz="2000" dirty="0"/>
              <a:t> </a:t>
            </a:r>
            <a:r>
              <a:rPr lang="de-DE" sz="2000" dirty="0" err="1"/>
              <a:t>state</a:t>
            </a:r>
            <a:r>
              <a:rPr lang="de-DE" sz="2000" dirty="0"/>
              <a:t> </a:t>
            </a:r>
            <a:r>
              <a:rPr lang="de-DE" sz="2000" dirty="0" err="1"/>
              <a:t>of</a:t>
            </a:r>
            <a:r>
              <a:rPr lang="de-DE" sz="2000" dirty="0"/>
              <a:t> </a:t>
            </a:r>
            <a:r>
              <a:rPr lang="de-DE" sz="2000" dirty="0" err="1"/>
              <a:t>raw</a:t>
            </a:r>
            <a:r>
              <a:rPr lang="de-DE" sz="2000" dirty="0"/>
              <a:t> </a:t>
            </a:r>
            <a:r>
              <a:rPr lang="de-DE" sz="2000" dirty="0" err="1"/>
              <a:t>materials</a:t>
            </a:r>
            <a:r>
              <a:rPr lang="de-DE" sz="2000" dirty="0"/>
              <a:t>, </a:t>
            </a:r>
            <a:r>
              <a:rPr lang="de-DE" sz="2000" dirty="0" err="1"/>
              <a:t>regulatory</a:t>
            </a:r>
            <a:r>
              <a:rPr lang="de-DE" sz="2000" dirty="0"/>
              <a:t> </a:t>
            </a:r>
            <a:r>
              <a:rPr lang="de-DE" sz="2000" dirty="0" err="1"/>
              <a:t>aspects</a:t>
            </a:r>
            <a:r>
              <a:rPr lang="de-DE" sz="2000" dirty="0"/>
              <a:t> </a:t>
            </a:r>
            <a:r>
              <a:rPr lang="de-DE" sz="2000" dirty="0" err="1"/>
              <a:t>and</a:t>
            </a:r>
            <a:r>
              <a:rPr lang="de-DE" sz="2000" dirty="0"/>
              <a:t> </a:t>
            </a:r>
            <a:r>
              <a:rPr lang="de-DE" sz="2000" dirty="0" err="1"/>
              <a:t>the</a:t>
            </a:r>
            <a:r>
              <a:rPr lang="de-DE" sz="2000" dirty="0"/>
              <a:t> </a:t>
            </a:r>
            <a:r>
              <a:rPr lang="de-DE" sz="2000" dirty="0" err="1"/>
              <a:t>need</a:t>
            </a:r>
            <a:r>
              <a:rPr lang="de-DE" sz="2000" dirty="0"/>
              <a:t> </a:t>
            </a:r>
            <a:r>
              <a:rPr lang="de-DE" sz="2000" dirty="0" err="1"/>
              <a:t>to</a:t>
            </a:r>
            <a:r>
              <a:rPr lang="de-DE" sz="2000" dirty="0"/>
              <a:t> bring </a:t>
            </a:r>
            <a:r>
              <a:rPr lang="de-DE" sz="2000" dirty="0" err="1"/>
              <a:t>together</a:t>
            </a:r>
            <a:r>
              <a:rPr lang="de-DE" sz="2000" dirty="0"/>
              <a:t> </a:t>
            </a:r>
            <a:r>
              <a:rPr lang="de-DE" sz="2000" dirty="0" err="1"/>
              <a:t>very</a:t>
            </a:r>
            <a:r>
              <a:rPr lang="de-DE" sz="2000" dirty="0"/>
              <a:t> </a:t>
            </a:r>
            <a:r>
              <a:rPr lang="de-DE" sz="2000" dirty="0" err="1"/>
              <a:t>heterogeneous</a:t>
            </a:r>
            <a:r>
              <a:rPr lang="de-DE" sz="2000" dirty="0"/>
              <a:t> </a:t>
            </a:r>
            <a:r>
              <a:rPr lang="de-DE" sz="2000" dirty="0" err="1"/>
              <a:t>actors</a:t>
            </a:r>
            <a:r>
              <a:rPr lang="de-DE" sz="2000" dirty="0"/>
              <a:t> from </a:t>
            </a:r>
            <a:r>
              <a:rPr lang="de-DE" sz="2000" dirty="0" err="1"/>
              <a:t>very</a:t>
            </a:r>
            <a:r>
              <a:rPr lang="de-DE" sz="2000" dirty="0"/>
              <a:t> different </a:t>
            </a:r>
            <a:r>
              <a:rPr lang="de-DE" sz="2000" dirty="0" err="1"/>
              <a:t>sectors</a:t>
            </a:r>
            <a:r>
              <a:rPr lang="de-DE" sz="2000" dirty="0"/>
              <a:t>.</a:t>
            </a:r>
            <a:endParaRPr lang="en-US" sz="2000" dirty="0">
              <a:latin typeface="Calibri" panose="020F0502020204030204" pitchFamily="34" charset="0"/>
            </a:endParaRPr>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fontAlgn="base"/>
            <a:r>
              <a:rPr lang="en-US" sz="2000" dirty="0" err="1"/>
              <a:t>Natac</a:t>
            </a:r>
            <a:r>
              <a:rPr lang="en-US" sz="2000" dirty="0"/>
              <a:t> built strategic alliances with the most important local producers, who now follow </a:t>
            </a:r>
            <a:r>
              <a:rPr lang="en-US" sz="2000" dirty="0" err="1"/>
              <a:t>Natac’s</a:t>
            </a:r>
            <a:r>
              <a:rPr lang="en-US" sz="2000" dirty="0"/>
              <a:t> criteria regarding the cultivation, harvesting, and processing of raw materials. This enhances the beneficial properties in the ingredients. </a:t>
            </a:r>
            <a:r>
              <a:rPr lang="en-US" sz="2000" dirty="0" err="1"/>
              <a:t>Natac</a:t>
            </a:r>
            <a:r>
              <a:rPr lang="en-US" sz="2000" dirty="0"/>
              <a:t> has been able to recycle 98% of the waste generated. </a:t>
            </a:r>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7116" y="1319346"/>
            <a:ext cx="2280878" cy="1423268"/>
          </a:xfrm>
          <a:prstGeom prst="rect">
            <a:avLst/>
          </a:prstGeom>
        </p:spPr>
      </p:pic>
    </p:spTree>
    <p:extLst>
      <p:ext uri="{BB962C8B-B14F-4D97-AF65-F5344CB8AC3E}">
        <p14:creationId xmlns:p14="http://schemas.microsoft.com/office/powerpoint/2010/main" val="1091397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3863752" y="274638"/>
            <a:ext cx="7718648" cy="1143000"/>
          </a:xfrm>
        </p:spPr>
        <p:txBody>
          <a:bodyPr>
            <a:noAutofit/>
          </a:bodyPr>
          <a:lstStyle/>
          <a:p>
            <a:pPr algn="r"/>
            <a:r>
              <a:rPr lang="en-US" sz="2800" dirty="0"/>
              <a:t>Why is transition along Circular Economy principles a great opportunity for your company?</a:t>
            </a:r>
          </a:p>
        </p:txBody>
      </p:sp>
      <p:sp>
        <p:nvSpPr>
          <p:cNvPr id="6" name="Rechteck 5"/>
          <p:cNvSpPr/>
          <p:nvPr/>
        </p:nvSpPr>
        <p:spPr>
          <a:xfrm>
            <a:off x="839416" y="1916832"/>
            <a:ext cx="7920880" cy="3000821"/>
          </a:xfrm>
          <a:prstGeom prst="rect">
            <a:avLst/>
          </a:prstGeom>
        </p:spPr>
        <p:txBody>
          <a:bodyPr wrap="square">
            <a:spAutoFit/>
          </a:bodyPr>
          <a:lstStyle/>
          <a:p>
            <a:pPr>
              <a:lnSpc>
                <a:spcPct val="150000"/>
              </a:lnSpc>
            </a:pPr>
            <a:r>
              <a:rPr lang="en-US" dirty="0"/>
              <a:t>• Reduced dependency on raw materials</a:t>
            </a:r>
          </a:p>
          <a:p>
            <a:pPr>
              <a:lnSpc>
                <a:spcPct val="150000"/>
              </a:lnSpc>
            </a:pPr>
            <a:r>
              <a:rPr lang="en-US" dirty="0"/>
              <a:t>   • Growth potential through new markets and new business models</a:t>
            </a:r>
          </a:p>
          <a:p>
            <a:pPr>
              <a:lnSpc>
                <a:spcPct val="150000"/>
              </a:lnSpc>
            </a:pPr>
            <a:r>
              <a:rPr lang="en-US" dirty="0"/>
              <a:t>      • Improved competitiveness</a:t>
            </a:r>
          </a:p>
          <a:p>
            <a:pPr>
              <a:lnSpc>
                <a:spcPct val="150000"/>
              </a:lnSpc>
            </a:pPr>
            <a:r>
              <a:rPr lang="en-US" dirty="0"/>
              <a:t>         • Improved access to funding and finance</a:t>
            </a:r>
          </a:p>
          <a:p>
            <a:pPr>
              <a:lnSpc>
                <a:spcPct val="150000"/>
              </a:lnSpc>
            </a:pPr>
            <a:r>
              <a:rPr lang="en-US" dirty="0"/>
              <a:t>            • Cost reduction through increased efficiency</a:t>
            </a:r>
          </a:p>
          <a:p>
            <a:pPr>
              <a:lnSpc>
                <a:spcPct val="150000"/>
              </a:lnSpc>
            </a:pPr>
            <a:r>
              <a:rPr lang="en-US" dirty="0"/>
              <a:t>               • Increased resilience</a:t>
            </a:r>
          </a:p>
          <a:p>
            <a:pPr>
              <a:lnSpc>
                <a:spcPct val="150000"/>
              </a:lnSpc>
            </a:pPr>
            <a:r>
              <a:rPr lang="en-US" dirty="0"/>
              <a:t>                  • Increased visibility and company reputation</a:t>
            </a:r>
          </a:p>
        </p:txBody>
      </p:sp>
      <p:sp>
        <p:nvSpPr>
          <p:cNvPr id="7" name="Rechteck 6"/>
          <p:cNvSpPr/>
          <p:nvPr/>
        </p:nvSpPr>
        <p:spPr>
          <a:xfrm>
            <a:off x="2304477" y="5157192"/>
            <a:ext cx="7150997" cy="584775"/>
          </a:xfrm>
          <a:prstGeom prst="rect">
            <a:avLst/>
          </a:prstGeom>
        </p:spPr>
        <p:txBody>
          <a:bodyPr wrap="none">
            <a:spAutoFit/>
          </a:bodyPr>
          <a:lstStyle/>
          <a:p>
            <a:pPr algn="ctr"/>
            <a:r>
              <a:rPr lang="en-US" sz="3200" b="1" dirty="0">
                <a:solidFill>
                  <a:srgbClr val="259A47"/>
                </a:solidFill>
              </a:rPr>
              <a:t>You can make a change. Let’s get started!</a:t>
            </a:r>
            <a:endParaRPr lang="en-US" sz="3200" dirty="0">
              <a:solidFill>
                <a:srgbClr val="259A47"/>
              </a:solidFill>
            </a:endParaRPr>
          </a:p>
        </p:txBody>
      </p:sp>
    </p:spTree>
    <p:extLst>
      <p:ext uri="{BB962C8B-B14F-4D97-AF65-F5344CB8AC3E}">
        <p14:creationId xmlns:p14="http://schemas.microsoft.com/office/powerpoint/2010/main" val="4031822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r"/>
            <a:r>
              <a:rPr lang="de-DE" sz="2800" dirty="0"/>
              <a:t>Innovation </a:t>
            </a:r>
            <a:r>
              <a:rPr lang="de-DE" sz="2800" dirty="0" err="1"/>
              <a:t>opportunities</a:t>
            </a:r>
            <a:r>
              <a:rPr lang="de-DE" sz="2800" dirty="0"/>
              <a:t> </a:t>
            </a:r>
            <a:r>
              <a:rPr lang="de-DE" sz="2800" dirty="0" err="1"/>
              <a:t>for</a:t>
            </a:r>
            <a:r>
              <a:rPr lang="de-DE" sz="2800" dirty="0"/>
              <a:t> </a:t>
            </a:r>
            <a:r>
              <a:rPr lang="de-DE" sz="2800" dirty="0" err="1"/>
              <a:t>your</a:t>
            </a:r>
            <a:r>
              <a:rPr lang="de-DE" sz="2800" dirty="0"/>
              <a:t> </a:t>
            </a:r>
            <a:r>
              <a:rPr lang="de-DE" sz="2800" dirty="0" err="1"/>
              <a:t>business</a:t>
            </a:r>
            <a:endParaRPr lang="de-DE" sz="2800" dirty="0"/>
          </a:p>
        </p:txBody>
      </p:sp>
      <p:grpSp>
        <p:nvGrpSpPr>
          <p:cNvPr id="3" name="Gruppieren 2"/>
          <p:cNvGrpSpPr/>
          <p:nvPr/>
        </p:nvGrpSpPr>
        <p:grpSpPr>
          <a:xfrm>
            <a:off x="335360" y="1628800"/>
            <a:ext cx="6075566" cy="4353832"/>
            <a:chOff x="335360" y="1628800"/>
            <a:chExt cx="6075566" cy="4353832"/>
          </a:xfrm>
        </p:grpSpPr>
        <p:grpSp>
          <p:nvGrpSpPr>
            <p:cNvPr id="21" name="Gruppieren 20"/>
            <p:cNvGrpSpPr/>
            <p:nvPr/>
          </p:nvGrpSpPr>
          <p:grpSpPr>
            <a:xfrm>
              <a:off x="335360" y="1628800"/>
              <a:ext cx="6075566" cy="4353832"/>
              <a:chOff x="335360" y="1027226"/>
              <a:chExt cx="6075566" cy="4353832"/>
            </a:xfrm>
          </p:grpSpPr>
          <p:sp>
            <p:nvSpPr>
              <p:cNvPr id="4" name="Ellipse 3"/>
              <p:cNvSpPr/>
              <p:nvPr/>
            </p:nvSpPr>
            <p:spPr>
              <a:xfrm>
                <a:off x="2423592" y="3284984"/>
                <a:ext cx="1800200"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core</a:t>
                </a:r>
                <a:r>
                  <a:rPr lang="de-DE" dirty="0"/>
                  <a:t> </a:t>
                </a:r>
                <a:r>
                  <a:rPr lang="de-DE" dirty="0" err="1"/>
                  <a:t>business</a:t>
                </a:r>
                <a:endParaRPr lang="de-DE" dirty="0"/>
              </a:p>
            </p:txBody>
          </p:sp>
          <p:sp>
            <p:nvSpPr>
              <p:cNvPr id="6" name="Pfeil nach rechts 5"/>
              <p:cNvSpPr/>
              <p:nvPr/>
            </p:nvSpPr>
            <p:spPr>
              <a:xfrm>
                <a:off x="335360" y="3645024"/>
                <a:ext cx="194421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resource</a:t>
                </a:r>
                <a:r>
                  <a:rPr lang="de-DE" dirty="0"/>
                  <a:t> </a:t>
                </a:r>
                <a:r>
                  <a:rPr lang="de-DE" dirty="0" err="1"/>
                  <a:t>inflows</a:t>
                </a:r>
                <a:endParaRPr lang="de-DE" dirty="0"/>
              </a:p>
            </p:txBody>
          </p:sp>
          <p:sp>
            <p:nvSpPr>
              <p:cNvPr id="7" name="Pfeil nach rechts 6"/>
              <p:cNvSpPr/>
              <p:nvPr/>
            </p:nvSpPr>
            <p:spPr>
              <a:xfrm>
                <a:off x="4367808" y="3645024"/>
                <a:ext cx="204311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resource</a:t>
                </a:r>
                <a:r>
                  <a:rPr lang="de-DE" dirty="0"/>
                  <a:t> </a:t>
                </a:r>
                <a:r>
                  <a:rPr lang="de-DE" dirty="0" err="1"/>
                  <a:t>outflows</a:t>
                </a:r>
                <a:endParaRPr lang="de-DE" dirty="0"/>
              </a:p>
            </p:txBody>
          </p:sp>
          <p:sp>
            <p:nvSpPr>
              <p:cNvPr id="8" name="Stern mit 5 Zacken 7"/>
              <p:cNvSpPr/>
              <p:nvPr/>
            </p:nvSpPr>
            <p:spPr>
              <a:xfrm>
                <a:off x="2405369" y="1677919"/>
                <a:ext cx="1836646" cy="160706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value</a:t>
                </a:r>
                <a:endParaRPr lang="de-DE" dirty="0"/>
              </a:p>
            </p:txBody>
          </p:sp>
          <p:sp>
            <p:nvSpPr>
              <p:cNvPr id="14" name="Nach oben gekrümmter Pfeil 13"/>
              <p:cNvSpPr/>
              <p:nvPr/>
            </p:nvSpPr>
            <p:spPr>
              <a:xfrm rot="13895133">
                <a:off x="4872684" y="2090892"/>
                <a:ext cx="1800200" cy="68407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6" name="Nach unten gekrümmter Pfeil 15"/>
              <p:cNvSpPr/>
              <p:nvPr/>
            </p:nvSpPr>
            <p:spPr>
              <a:xfrm rot="10800000">
                <a:off x="911424" y="4516962"/>
                <a:ext cx="4824536" cy="8640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7" name="Textfeld 16"/>
              <p:cNvSpPr txBox="1"/>
              <p:nvPr/>
            </p:nvSpPr>
            <p:spPr>
              <a:xfrm>
                <a:off x="578275" y="3413845"/>
                <a:ext cx="1656184" cy="276999"/>
              </a:xfrm>
              <a:prstGeom prst="rect">
                <a:avLst/>
              </a:prstGeom>
              <a:noFill/>
            </p:spPr>
            <p:txBody>
              <a:bodyPr wrap="square" rtlCol="0">
                <a:spAutoFit/>
              </a:bodyPr>
              <a:lstStyle/>
              <a:p>
                <a:r>
                  <a:rPr lang="de-DE" sz="1200" dirty="0">
                    <a:solidFill>
                      <a:srgbClr val="FF0000"/>
                    </a:solidFill>
                  </a:rPr>
                  <a:t>REDUCE, MAKE CLEAN</a:t>
                </a:r>
              </a:p>
            </p:txBody>
          </p:sp>
          <p:sp>
            <p:nvSpPr>
              <p:cNvPr id="18" name="Textfeld 17"/>
              <p:cNvSpPr txBox="1"/>
              <p:nvPr/>
            </p:nvSpPr>
            <p:spPr>
              <a:xfrm>
                <a:off x="4325744" y="2499590"/>
                <a:ext cx="1656184" cy="276999"/>
              </a:xfrm>
              <a:prstGeom prst="rect">
                <a:avLst/>
              </a:prstGeom>
              <a:noFill/>
            </p:spPr>
            <p:txBody>
              <a:bodyPr wrap="square" rtlCol="0">
                <a:spAutoFit/>
              </a:bodyPr>
              <a:lstStyle/>
              <a:p>
                <a:pPr algn="r"/>
                <a:r>
                  <a:rPr lang="de-DE" sz="1200" dirty="0">
                    <a:solidFill>
                      <a:srgbClr val="FF0000"/>
                    </a:solidFill>
                  </a:rPr>
                  <a:t>VALORIZE</a:t>
                </a:r>
              </a:p>
            </p:txBody>
          </p:sp>
          <p:sp>
            <p:nvSpPr>
              <p:cNvPr id="19" name="Textfeld 18"/>
              <p:cNvSpPr txBox="1"/>
              <p:nvPr/>
            </p:nvSpPr>
            <p:spPr>
              <a:xfrm>
                <a:off x="2495598" y="5047857"/>
                <a:ext cx="1656184" cy="276999"/>
              </a:xfrm>
              <a:prstGeom prst="rect">
                <a:avLst/>
              </a:prstGeom>
              <a:noFill/>
            </p:spPr>
            <p:txBody>
              <a:bodyPr wrap="square" rtlCol="0">
                <a:spAutoFit/>
              </a:bodyPr>
              <a:lstStyle/>
              <a:p>
                <a:pPr algn="ctr"/>
                <a:r>
                  <a:rPr lang="de-DE" sz="1200" dirty="0">
                    <a:solidFill>
                      <a:srgbClr val="FF0000"/>
                    </a:solidFill>
                  </a:rPr>
                  <a:t>RECYCLE</a:t>
                </a:r>
              </a:p>
            </p:txBody>
          </p:sp>
          <p:sp>
            <p:nvSpPr>
              <p:cNvPr id="20" name="Textfeld 19"/>
              <p:cNvSpPr txBox="1"/>
              <p:nvPr/>
            </p:nvSpPr>
            <p:spPr>
              <a:xfrm>
                <a:off x="2234459" y="1027226"/>
                <a:ext cx="2178463" cy="646331"/>
              </a:xfrm>
              <a:prstGeom prst="rect">
                <a:avLst/>
              </a:prstGeom>
              <a:noFill/>
            </p:spPr>
            <p:txBody>
              <a:bodyPr wrap="square" rtlCol="0">
                <a:spAutoFit/>
              </a:bodyPr>
              <a:lstStyle/>
              <a:p>
                <a:pPr algn="ctr"/>
                <a:r>
                  <a:rPr lang="de-DE" sz="1200" dirty="0">
                    <a:solidFill>
                      <a:srgbClr val="FF0000"/>
                    </a:solidFill>
                  </a:rPr>
                  <a:t>REUSE, REPAIR, REMANUFACTURE, SHARE, OFFER PRODUCTS AS A SERVICE</a:t>
                </a:r>
              </a:p>
            </p:txBody>
          </p:sp>
        </p:grpSp>
        <p:sp>
          <p:nvSpPr>
            <p:cNvPr id="22" name="Textfeld 21"/>
            <p:cNvSpPr txBox="1"/>
            <p:nvPr/>
          </p:nvSpPr>
          <p:spPr>
            <a:xfrm>
              <a:off x="4220623" y="4016334"/>
              <a:ext cx="1656184" cy="276999"/>
            </a:xfrm>
            <a:prstGeom prst="rect">
              <a:avLst/>
            </a:prstGeom>
            <a:noFill/>
          </p:spPr>
          <p:txBody>
            <a:bodyPr wrap="square" rtlCol="0">
              <a:spAutoFit/>
            </a:bodyPr>
            <a:lstStyle/>
            <a:p>
              <a:r>
                <a:rPr lang="de-DE" sz="1200" dirty="0">
                  <a:solidFill>
                    <a:srgbClr val="FF0000"/>
                  </a:solidFill>
                </a:rPr>
                <a:t>REDUCE, MAKE CLEAN</a:t>
              </a:r>
            </a:p>
          </p:txBody>
        </p:sp>
      </p:grpSp>
      <p:sp>
        <p:nvSpPr>
          <p:cNvPr id="23" name="Textfeld 22"/>
          <p:cNvSpPr txBox="1"/>
          <p:nvPr/>
        </p:nvSpPr>
        <p:spPr>
          <a:xfrm>
            <a:off x="6713593" y="2279277"/>
            <a:ext cx="5112568" cy="3508653"/>
          </a:xfrm>
          <a:prstGeom prst="rect">
            <a:avLst/>
          </a:prstGeom>
          <a:noFill/>
        </p:spPr>
        <p:txBody>
          <a:bodyPr wrap="square" rtlCol="0">
            <a:spAutoFit/>
          </a:bodyPr>
          <a:lstStyle/>
          <a:p>
            <a:r>
              <a:rPr lang="de-DE" dirty="0" err="1"/>
              <a:t>Could</a:t>
            </a:r>
            <a:r>
              <a:rPr lang="de-DE" dirty="0"/>
              <a:t> </a:t>
            </a:r>
            <a:r>
              <a:rPr lang="de-DE" dirty="0" err="1"/>
              <a:t>your</a:t>
            </a:r>
            <a:r>
              <a:rPr lang="de-DE" dirty="0"/>
              <a:t> </a:t>
            </a:r>
            <a:r>
              <a:rPr lang="de-DE" dirty="0" err="1"/>
              <a:t>resource</a:t>
            </a:r>
            <a:r>
              <a:rPr lang="de-DE" dirty="0"/>
              <a:t> </a:t>
            </a:r>
            <a:r>
              <a:rPr lang="de-DE" dirty="0" err="1"/>
              <a:t>inflows</a:t>
            </a:r>
            <a:r>
              <a:rPr lang="de-DE" dirty="0"/>
              <a:t> </a:t>
            </a:r>
            <a:r>
              <a:rPr lang="de-DE" dirty="0" err="1"/>
              <a:t>be</a:t>
            </a:r>
            <a:r>
              <a:rPr lang="de-DE" dirty="0"/>
              <a:t> </a:t>
            </a:r>
            <a:r>
              <a:rPr lang="de-DE" dirty="0" err="1"/>
              <a:t>reduced</a:t>
            </a:r>
            <a:r>
              <a:rPr lang="de-DE" dirty="0"/>
              <a:t> </a:t>
            </a:r>
            <a:r>
              <a:rPr lang="de-DE" dirty="0" err="1"/>
              <a:t>or</a:t>
            </a:r>
            <a:r>
              <a:rPr lang="de-DE" dirty="0"/>
              <a:t> </a:t>
            </a:r>
            <a:r>
              <a:rPr lang="de-DE" dirty="0" err="1"/>
              <a:t>could</a:t>
            </a:r>
            <a:r>
              <a:rPr lang="de-DE" dirty="0"/>
              <a:t> </a:t>
            </a:r>
            <a:r>
              <a:rPr lang="de-DE" dirty="0" err="1"/>
              <a:t>they</a:t>
            </a:r>
            <a:r>
              <a:rPr lang="de-DE" dirty="0"/>
              <a:t> </a:t>
            </a:r>
            <a:r>
              <a:rPr lang="de-DE" dirty="0" err="1"/>
              <a:t>be</a:t>
            </a:r>
            <a:r>
              <a:rPr lang="de-DE" dirty="0"/>
              <a:t> </a:t>
            </a:r>
            <a:r>
              <a:rPr lang="de-DE" dirty="0" err="1"/>
              <a:t>made</a:t>
            </a:r>
            <a:r>
              <a:rPr lang="de-DE" dirty="0"/>
              <a:t> </a:t>
            </a:r>
            <a:r>
              <a:rPr lang="de-DE" dirty="0" err="1"/>
              <a:t>more</a:t>
            </a:r>
            <a:r>
              <a:rPr lang="de-DE" dirty="0"/>
              <a:t> </a:t>
            </a:r>
            <a:r>
              <a:rPr lang="de-DE" dirty="0" err="1"/>
              <a:t>sustainable</a:t>
            </a:r>
            <a:r>
              <a:rPr lang="de-DE" dirty="0"/>
              <a:t>?</a:t>
            </a:r>
            <a:endParaRPr lang="de-DE" sz="1400" i="1" dirty="0"/>
          </a:p>
          <a:p>
            <a:endParaRPr lang="de-DE" sz="1400" i="1" dirty="0"/>
          </a:p>
          <a:p>
            <a:r>
              <a:rPr lang="de-DE" dirty="0" err="1"/>
              <a:t>Could</a:t>
            </a:r>
            <a:r>
              <a:rPr lang="de-DE" dirty="0"/>
              <a:t> </a:t>
            </a:r>
            <a:r>
              <a:rPr lang="de-DE" dirty="0" err="1"/>
              <a:t>your</a:t>
            </a:r>
            <a:r>
              <a:rPr lang="de-DE" dirty="0"/>
              <a:t> </a:t>
            </a:r>
            <a:r>
              <a:rPr lang="de-DE" dirty="0" err="1"/>
              <a:t>resource</a:t>
            </a:r>
            <a:r>
              <a:rPr lang="de-DE" dirty="0"/>
              <a:t> </a:t>
            </a:r>
            <a:r>
              <a:rPr lang="de-DE" dirty="0" err="1"/>
              <a:t>outflows</a:t>
            </a:r>
            <a:r>
              <a:rPr lang="de-DE" dirty="0"/>
              <a:t> </a:t>
            </a:r>
            <a:r>
              <a:rPr lang="de-DE" dirty="0" err="1"/>
              <a:t>be</a:t>
            </a:r>
            <a:r>
              <a:rPr lang="de-DE" dirty="0"/>
              <a:t> </a:t>
            </a:r>
            <a:r>
              <a:rPr lang="de-DE" dirty="0" err="1"/>
              <a:t>reduced</a:t>
            </a:r>
            <a:r>
              <a:rPr lang="de-DE" dirty="0"/>
              <a:t>, </a:t>
            </a:r>
            <a:r>
              <a:rPr lang="de-DE" dirty="0" err="1"/>
              <a:t>made</a:t>
            </a:r>
            <a:r>
              <a:rPr lang="de-DE" dirty="0"/>
              <a:t> clean, </a:t>
            </a:r>
            <a:r>
              <a:rPr lang="de-DE" dirty="0" err="1"/>
              <a:t>valorized</a:t>
            </a:r>
            <a:r>
              <a:rPr lang="de-DE" dirty="0"/>
              <a:t> </a:t>
            </a:r>
            <a:r>
              <a:rPr lang="de-DE" dirty="0" err="1"/>
              <a:t>or</a:t>
            </a:r>
            <a:r>
              <a:rPr lang="de-DE" dirty="0"/>
              <a:t> </a:t>
            </a:r>
            <a:r>
              <a:rPr lang="de-DE" dirty="0" err="1"/>
              <a:t>recycled</a:t>
            </a:r>
            <a:r>
              <a:rPr lang="de-DE" dirty="0"/>
              <a:t>?</a:t>
            </a:r>
            <a:endParaRPr lang="de-DE" sz="1400" i="1" dirty="0"/>
          </a:p>
          <a:p>
            <a:endParaRPr lang="de-DE" sz="1400" i="1" dirty="0"/>
          </a:p>
          <a:p>
            <a:r>
              <a:rPr lang="de-DE" dirty="0" err="1"/>
              <a:t>Could</a:t>
            </a:r>
            <a:r>
              <a:rPr lang="de-DE" dirty="0"/>
              <a:t> </a:t>
            </a:r>
            <a:r>
              <a:rPr lang="de-DE" dirty="0" err="1"/>
              <a:t>you</a:t>
            </a:r>
            <a:r>
              <a:rPr lang="de-DE" dirty="0"/>
              <a:t> </a:t>
            </a:r>
            <a:r>
              <a:rPr lang="de-DE" dirty="0" err="1"/>
              <a:t>extend</a:t>
            </a:r>
            <a:r>
              <a:rPr lang="de-DE" dirty="0"/>
              <a:t> </a:t>
            </a:r>
            <a:r>
              <a:rPr lang="de-DE" dirty="0" err="1"/>
              <a:t>your</a:t>
            </a:r>
            <a:r>
              <a:rPr lang="de-DE" dirty="0"/>
              <a:t> </a:t>
            </a:r>
            <a:r>
              <a:rPr lang="de-DE" dirty="0" err="1"/>
              <a:t>value</a:t>
            </a:r>
            <a:r>
              <a:rPr lang="de-DE" dirty="0"/>
              <a:t> </a:t>
            </a:r>
            <a:r>
              <a:rPr lang="de-DE" dirty="0" err="1"/>
              <a:t>chain</a:t>
            </a:r>
            <a:r>
              <a:rPr lang="de-DE" dirty="0"/>
              <a:t> </a:t>
            </a:r>
            <a:r>
              <a:rPr lang="de-DE" dirty="0" err="1"/>
              <a:t>and</a:t>
            </a:r>
            <a:r>
              <a:rPr lang="de-DE" dirty="0"/>
              <a:t> </a:t>
            </a:r>
            <a:r>
              <a:rPr lang="de-DE" dirty="0" err="1"/>
              <a:t>contribute</a:t>
            </a:r>
            <a:r>
              <a:rPr lang="de-DE" dirty="0"/>
              <a:t> </a:t>
            </a:r>
            <a:r>
              <a:rPr lang="de-DE" dirty="0" err="1"/>
              <a:t>to</a:t>
            </a:r>
            <a:r>
              <a:rPr lang="de-DE" dirty="0"/>
              <a:t> </a:t>
            </a:r>
            <a:r>
              <a:rPr lang="de-DE" dirty="0" err="1"/>
              <a:t>keeping</a:t>
            </a:r>
            <a:r>
              <a:rPr lang="de-DE" dirty="0"/>
              <a:t> </a:t>
            </a:r>
            <a:r>
              <a:rPr lang="de-DE" dirty="0" err="1"/>
              <a:t>value</a:t>
            </a:r>
            <a:r>
              <a:rPr lang="de-DE" dirty="0"/>
              <a:t> </a:t>
            </a:r>
            <a:r>
              <a:rPr lang="de-DE" dirty="0" err="1"/>
              <a:t>of</a:t>
            </a:r>
            <a:r>
              <a:rPr lang="de-DE" dirty="0"/>
              <a:t> </a:t>
            </a:r>
            <a:r>
              <a:rPr lang="de-DE" dirty="0" err="1"/>
              <a:t>products</a:t>
            </a:r>
            <a:r>
              <a:rPr lang="de-DE" dirty="0"/>
              <a:t> </a:t>
            </a:r>
            <a:r>
              <a:rPr lang="de-DE" dirty="0" err="1"/>
              <a:t>and</a:t>
            </a:r>
            <a:r>
              <a:rPr lang="de-DE" dirty="0"/>
              <a:t> </a:t>
            </a:r>
            <a:r>
              <a:rPr lang="de-DE" dirty="0" err="1"/>
              <a:t>materials</a:t>
            </a:r>
            <a:r>
              <a:rPr lang="de-DE" dirty="0"/>
              <a:t> in </a:t>
            </a:r>
            <a:r>
              <a:rPr lang="de-DE" dirty="0" err="1"/>
              <a:t>the</a:t>
            </a:r>
            <a:r>
              <a:rPr lang="de-DE" dirty="0"/>
              <a:t> </a:t>
            </a:r>
            <a:r>
              <a:rPr lang="de-DE" dirty="0" err="1"/>
              <a:t>economy</a:t>
            </a:r>
            <a:r>
              <a:rPr lang="de-DE" dirty="0"/>
              <a:t> </a:t>
            </a:r>
            <a:r>
              <a:rPr lang="de-DE" dirty="0" err="1"/>
              <a:t>as</a:t>
            </a:r>
            <a:r>
              <a:rPr lang="de-DE" dirty="0"/>
              <a:t> </a:t>
            </a:r>
            <a:r>
              <a:rPr lang="de-DE" dirty="0" err="1"/>
              <a:t>long</a:t>
            </a:r>
            <a:r>
              <a:rPr lang="de-DE" dirty="0"/>
              <a:t> </a:t>
            </a:r>
            <a:r>
              <a:rPr lang="de-DE" dirty="0" err="1"/>
              <a:t>as</a:t>
            </a:r>
            <a:r>
              <a:rPr lang="de-DE" dirty="0"/>
              <a:t> </a:t>
            </a:r>
            <a:r>
              <a:rPr lang="de-DE" dirty="0" err="1"/>
              <a:t>possible</a:t>
            </a:r>
            <a:r>
              <a:rPr lang="de-DE" dirty="0"/>
              <a:t>?</a:t>
            </a:r>
            <a:endParaRPr lang="de-DE" sz="1400" i="1" dirty="0"/>
          </a:p>
          <a:p>
            <a:endParaRPr lang="de-DE" sz="1400" i="1" dirty="0"/>
          </a:p>
          <a:p>
            <a:r>
              <a:rPr lang="de-DE" dirty="0" err="1"/>
              <a:t>Reflect</a:t>
            </a:r>
            <a:r>
              <a:rPr lang="de-DE" dirty="0"/>
              <a:t> </a:t>
            </a:r>
            <a:r>
              <a:rPr lang="de-DE" dirty="0" err="1"/>
              <a:t>about</a:t>
            </a:r>
            <a:r>
              <a:rPr lang="de-DE" dirty="0"/>
              <a:t> </a:t>
            </a:r>
            <a:r>
              <a:rPr lang="de-DE" dirty="0" err="1"/>
              <a:t>capacities</a:t>
            </a:r>
            <a:r>
              <a:rPr lang="de-DE" dirty="0"/>
              <a:t> </a:t>
            </a:r>
            <a:r>
              <a:rPr lang="de-DE" dirty="0" err="1"/>
              <a:t>transition</a:t>
            </a:r>
            <a:r>
              <a:rPr lang="de-DE" dirty="0"/>
              <a:t> </a:t>
            </a:r>
            <a:r>
              <a:rPr lang="de-DE" dirty="0" err="1"/>
              <a:t>measures</a:t>
            </a:r>
            <a:r>
              <a:rPr lang="de-DE" dirty="0"/>
              <a:t> </a:t>
            </a:r>
            <a:r>
              <a:rPr lang="de-DE" dirty="0" err="1"/>
              <a:t>would</a:t>
            </a:r>
            <a:r>
              <a:rPr lang="de-DE" dirty="0"/>
              <a:t> </a:t>
            </a:r>
            <a:r>
              <a:rPr lang="de-DE" dirty="0" err="1"/>
              <a:t>require</a:t>
            </a:r>
            <a:r>
              <a:rPr lang="de-DE" dirty="0"/>
              <a:t> </a:t>
            </a:r>
            <a:r>
              <a:rPr lang="de-DE" dirty="0" err="1"/>
              <a:t>and</a:t>
            </a:r>
            <a:r>
              <a:rPr lang="de-DE" dirty="0"/>
              <a:t> </a:t>
            </a:r>
            <a:r>
              <a:rPr lang="de-DE" dirty="0" err="1"/>
              <a:t>key</a:t>
            </a:r>
            <a:r>
              <a:rPr lang="de-DE" dirty="0"/>
              <a:t> </a:t>
            </a:r>
            <a:r>
              <a:rPr lang="de-DE" dirty="0" err="1"/>
              <a:t>stakeholders</a:t>
            </a:r>
            <a:r>
              <a:rPr lang="de-DE" dirty="0"/>
              <a:t> </a:t>
            </a:r>
            <a:r>
              <a:rPr lang="de-DE" dirty="0" err="1"/>
              <a:t>you</a:t>
            </a:r>
            <a:r>
              <a:rPr lang="de-DE" dirty="0"/>
              <a:t> </a:t>
            </a:r>
            <a:r>
              <a:rPr lang="de-DE" dirty="0" err="1"/>
              <a:t>would</a:t>
            </a:r>
            <a:r>
              <a:rPr lang="de-DE" dirty="0"/>
              <a:t> </a:t>
            </a:r>
            <a:r>
              <a:rPr lang="de-DE" dirty="0" err="1"/>
              <a:t>need</a:t>
            </a:r>
            <a:r>
              <a:rPr lang="de-DE" dirty="0"/>
              <a:t> </a:t>
            </a:r>
            <a:r>
              <a:rPr lang="de-DE" dirty="0" err="1"/>
              <a:t>to</a:t>
            </a:r>
            <a:r>
              <a:rPr lang="de-DE" dirty="0"/>
              <a:t> </a:t>
            </a:r>
            <a:r>
              <a:rPr lang="de-DE" dirty="0" err="1"/>
              <a:t>involve</a:t>
            </a:r>
            <a:r>
              <a:rPr lang="de-DE" dirty="0"/>
              <a:t>!</a:t>
            </a:r>
            <a:endParaRPr lang="de-DE" sz="1400" i="1" dirty="0"/>
          </a:p>
        </p:txBody>
      </p:sp>
    </p:spTree>
    <p:extLst>
      <p:ext uri="{BB962C8B-B14F-4D97-AF65-F5344CB8AC3E}">
        <p14:creationId xmlns:p14="http://schemas.microsoft.com/office/powerpoint/2010/main" val="2009954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3719736" y="274638"/>
            <a:ext cx="7862664" cy="1143000"/>
          </a:xfrm>
        </p:spPr>
        <p:txBody>
          <a:bodyPr>
            <a:noAutofit/>
          </a:bodyPr>
          <a:lstStyle/>
          <a:p>
            <a:pPr algn="r"/>
            <a:r>
              <a:rPr lang="en-GB" sz="2800" dirty="0"/>
              <a:t>What would be the outcome for your business?</a:t>
            </a:r>
            <a:endParaRPr lang="de-DE" sz="2800" dirty="0"/>
          </a:p>
        </p:txBody>
      </p:sp>
      <p:sp>
        <p:nvSpPr>
          <p:cNvPr id="6" name="Rechteck 5"/>
          <p:cNvSpPr/>
          <p:nvPr/>
        </p:nvSpPr>
        <p:spPr>
          <a:xfrm>
            <a:off x="407368" y="2132856"/>
            <a:ext cx="11175032" cy="3013902"/>
          </a:xfrm>
          <a:prstGeom prst="rect">
            <a:avLst/>
          </a:prstGeom>
        </p:spPr>
        <p:txBody>
          <a:bodyPr wrap="square">
            <a:spAutoFit/>
          </a:bodyPr>
          <a:lstStyle/>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Think about…</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r>
              <a:rPr lang="en-GB" sz="2400" dirty="0">
                <a:solidFill>
                  <a:srgbClr val="259A47"/>
                </a:solidFill>
              </a:rPr>
              <a:t>What would be the opportunity to transition towards circular economy?</a:t>
            </a:r>
            <a:endParaRPr lang="en-GB" sz="2400" i="1" dirty="0">
              <a:solidFill>
                <a:srgbClr val="259A47"/>
              </a:solidFill>
            </a:endParaRPr>
          </a:p>
          <a:p>
            <a:pPr lvl="0"/>
            <a:endParaRPr lang="de-DE" sz="2400" i="1" dirty="0"/>
          </a:p>
          <a:p>
            <a:pPr lvl="0"/>
            <a:r>
              <a:rPr lang="en-GB" sz="2400" dirty="0"/>
              <a:t>	</a:t>
            </a:r>
            <a:r>
              <a:rPr lang="en-GB" sz="2400" dirty="0">
                <a:solidFill>
                  <a:srgbClr val="1D3766"/>
                </a:solidFill>
              </a:rPr>
              <a:t>What could be obstacles to transition towards circular economy?</a:t>
            </a:r>
            <a:endParaRPr lang="en-GB" sz="2400" i="1" dirty="0">
              <a:solidFill>
                <a:srgbClr val="1D3766"/>
              </a:solidFill>
            </a:endParaRPr>
          </a:p>
          <a:p>
            <a:pPr lvl="0"/>
            <a:endParaRPr lang="en-GB" sz="2400" i="1" dirty="0"/>
          </a:p>
          <a:p>
            <a:r>
              <a:rPr lang="en-GB" sz="2400" dirty="0">
                <a:latin typeface="Calibri" panose="020F0502020204030204" pitchFamily="34" charset="0"/>
                <a:ea typeface="Calibri" panose="020F0502020204030204" pitchFamily="34" charset="0"/>
                <a:cs typeface="Times New Roman" panose="02020603050405020304" pitchFamily="18" charset="0"/>
              </a:rPr>
              <a:t>		</a:t>
            </a:r>
            <a:r>
              <a:rPr lang="en-GB" sz="2400" dirty="0">
                <a:solidFill>
                  <a:srgbClr val="8F1839"/>
                </a:solidFill>
                <a:latin typeface="Calibri" panose="020F0502020204030204" pitchFamily="34" charset="0"/>
                <a:ea typeface="Calibri" panose="020F0502020204030204" pitchFamily="34" charset="0"/>
                <a:cs typeface="Times New Roman" panose="02020603050405020304" pitchFamily="18" charset="0"/>
              </a:rPr>
              <a:t>What would be the impacts and risks of staying in a linear economy?</a:t>
            </a:r>
            <a:endParaRPr lang="de-DE" sz="2400" dirty="0">
              <a:solidFill>
                <a:srgbClr val="8F1839"/>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endParaRPr lang="de-DE" dirty="0"/>
          </a:p>
        </p:txBody>
      </p:sp>
    </p:spTree>
    <p:extLst>
      <p:ext uri="{BB962C8B-B14F-4D97-AF65-F5344CB8AC3E}">
        <p14:creationId xmlns:p14="http://schemas.microsoft.com/office/powerpoint/2010/main" val="3860021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lke 4"/>
          <p:cNvSpPr/>
          <p:nvPr/>
        </p:nvSpPr>
        <p:spPr>
          <a:xfrm>
            <a:off x="2862536" y="1772816"/>
            <a:ext cx="6408712" cy="338437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itel 1"/>
          <p:cNvSpPr>
            <a:spLocks noGrp="1"/>
          </p:cNvSpPr>
          <p:nvPr>
            <p:ph type="title"/>
          </p:nvPr>
        </p:nvSpPr>
        <p:spPr>
          <a:xfrm>
            <a:off x="2135560" y="2780928"/>
            <a:ext cx="7862664" cy="1143000"/>
          </a:xfrm>
        </p:spPr>
        <p:txBody>
          <a:bodyPr>
            <a:noAutofit/>
          </a:bodyPr>
          <a:lstStyle/>
          <a:p>
            <a:r>
              <a:rPr lang="de-DE" sz="2800" dirty="0" err="1"/>
              <a:t>What</a:t>
            </a:r>
            <a:r>
              <a:rPr lang="de-DE" sz="2800" dirty="0"/>
              <a:t> </a:t>
            </a:r>
            <a:r>
              <a:rPr lang="de-DE" sz="2800" dirty="0" err="1"/>
              <a:t>is</a:t>
            </a:r>
            <a:r>
              <a:rPr lang="de-DE" sz="2800" dirty="0"/>
              <a:t> </a:t>
            </a:r>
            <a:r>
              <a:rPr lang="de-DE" sz="2800" dirty="0" err="1"/>
              <a:t>your</a:t>
            </a:r>
            <a:r>
              <a:rPr lang="de-DE" sz="2800" dirty="0"/>
              <a:t> Up2Circ </a:t>
            </a:r>
            <a:r>
              <a:rPr lang="de-DE" sz="2800" dirty="0" err="1"/>
              <a:t>vision</a:t>
            </a:r>
            <a:r>
              <a:rPr lang="de-DE" sz="2800" dirty="0"/>
              <a:t>?</a:t>
            </a:r>
          </a:p>
        </p:txBody>
      </p:sp>
    </p:spTree>
    <p:extLst>
      <p:ext uri="{BB962C8B-B14F-4D97-AF65-F5344CB8AC3E}">
        <p14:creationId xmlns:p14="http://schemas.microsoft.com/office/powerpoint/2010/main" val="3533510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4648" y="260648"/>
            <a:ext cx="7862664" cy="1143000"/>
          </a:xfrm>
        </p:spPr>
        <p:txBody>
          <a:bodyPr>
            <a:normAutofit/>
          </a:bodyPr>
          <a:lstStyle/>
          <a:p>
            <a:r>
              <a:rPr lang="de-DE" sz="3600" dirty="0" err="1">
                <a:latin typeface="+mn-lt"/>
              </a:rPr>
              <a:t>With</a:t>
            </a:r>
            <a:r>
              <a:rPr lang="de-DE" sz="3600" dirty="0">
                <a:latin typeface="+mn-lt"/>
              </a:rPr>
              <a:t> Up2Circ </a:t>
            </a:r>
            <a:r>
              <a:rPr lang="de-DE" sz="3600" dirty="0" err="1">
                <a:latin typeface="+mn-lt"/>
              </a:rPr>
              <a:t>you</a:t>
            </a:r>
            <a:r>
              <a:rPr lang="de-DE" sz="3600" dirty="0">
                <a:latin typeface="+mn-lt"/>
              </a:rPr>
              <a:t> </a:t>
            </a:r>
            <a:r>
              <a:rPr lang="de-DE" sz="3600" dirty="0" err="1">
                <a:latin typeface="+mn-lt"/>
              </a:rPr>
              <a:t>can</a:t>
            </a:r>
            <a:r>
              <a:rPr lang="de-DE" sz="3600" dirty="0">
                <a:latin typeface="+mn-lt"/>
              </a:rPr>
              <a:t>…</a:t>
            </a:r>
          </a:p>
        </p:txBody>
      </p:sp>
      <p:sp>
        <p:nvSpPr>
          <p:cNvPr id="6" name="Textfeld 5"/>
          <p:cNvSpPr txBox="1"/>
          <p:nvPr/>
        </p:nvSpPr>
        <p:spPr>
          <a:xfrm>
            <a:off x="2737729" y="1650689"/>
            <a:ext cx="7109583" cy="707886"/>
          </a:xfrm>
          <a:prstGeom prst="rect">
            <a:avLst/>
          </a:prstGeom>
          <a:noFill/>
        </p:spPr>
        <p:txBody>
          <a:bodyPr wrap="square" rtlCol="0">
            <a:spAutoFit/>
          </a:bodyPr>
          <a:lstStyle/>
          <a:p>
            <a:pPr marL="285750" indent="-285750">
              <a:buFont typeface="Wingdings" panose="05000000000000000000" pitchFamily="2" charset="2"/>
              <a:buChar char="Ø"/>
            </a:pPr>
            <a:r>
              <a:rPr lang="de-DE" sz="2000" dirty="0" err="1">
                <a:solidFill>
                  <a:srgbClr val="66AB4E"/>
                </a:solidFill>
              </a:rPr>
              <a:t>Explore</a:t>
            </a:r>
            <a:r>
              <a:rPr lang="de-DE" sz="2000" dirty="0">
                <a:solidFill>
                  <a:srgbClr val="66AB4E"/>
                </a:solidFill>
              </a:rPr>
              <a:t> </a:t>
            </a:r>
            <a:r>
              <a:rPr lang="de-DE" sz="2000" dirty="0" err="1">
                <a:solidFill>
                  <a:srgbClr val="66AB4E"/>
                </a:solidFill>
              </a:rPr>
              <a:t>opportunities</a:t>
            </a:r>
            <a:r>
              <a:rPr lang="de-DE" sz="2000" dirty="0">
                <a:solidFill>
                  <a:srgbClr val="66AB4E"/>
                </a:solidFill>
              </a:rPr>
              <a:t> </a:t>
            </a:r>
            <a:r>
              <a:rPr lang="de-DE" sz="2000" dirty="0" err="1">
                <a:solidFill>
                  <a:srgbClr val="66AB4E"/>
                </a:solidFill>
              </a:rPr>
              <a:t>to</a:t>
            </a:r>
            <a:r>
              <a:rPr lang="de-DE" sz="2000" dirty="0">
                <a:solidFill>
                  <a:srgbClr val="66AB4E"/>
                </a:solidFill>
              </a:rPr>
              <a:t> </a:t>
            </a:r>
            <a:r>
              <a:rPr lang="de-DE" sz="2000" dirty="0" err="1">
                <a:solidFill>
                  <a:srgbClr val="66AB4E"/>
                </a:solidFill>
              </a:rPr>
              <a:t>innovate</a:t>
            </a:r>
            <a:r>
              <a:rPr lang="de-DE" sz="2000" dirty="0">
                <a:solidFill>
                  <a:srgbClr val="66AB4E"/>
                </a:solidFill>
              </a:rPr>
              <a:t> </a:t>
            </a:r>
            <a:r>
              <a:rPr lang="de-DE" sz="2000" dirty="0" err="1">
                <a:solidFill>
                  <a:srgbClr val="66AB4E"/>
                </a:solidFill>
              </a:rPr>
              <a:t>towards</a:t>
            </a:r>
            <a:r>
              <a:rPr lang="de-DE" sz="2000" dirty="0">
                <a:solidFill>
                  <a:srgbClr val="66AB4E"/>
                </a:solidFill>
              </a:rPr>
              <a:t> </a:t>
            </a:r>
            <a:r>
              <a:rPr lang="de-DE" sz="2000" dirty="0" err="1">
                <a:solidFill>
                  <a:srgbClr val="66AB4E"/>
                </a:solidFill>
              </a:rPr>
              <a:t>circularity</a:t>
            </a:r>
            <a:r>
              <a:rPr lang="de-DE" sz="2000" dirty="0">
                <a:solidFill>
                  <a:srgbClr val="66AB4E"/>
                </a:solidFill>
              </a:rPr>
              <a:t> </a:t>
            </a:r>
            <a:r>
              <a:rPr lang="de-DE" sz="2000" dirty="0" err="1">
                <a:solidFill>
                  <a:srgbClr val="66AB4E"/>
                </a:solidFill>
              </a:rPr>
              <a:t>and</a:t>
            </a:r>
            <a:r>
              <a:rPr lang="de-DE" sz="2000" dirty="0">
                <a:solidFill>
                  <a:srgbClr val="66AB4E"/>
                </a:solidFill>
              </a:rPr>
              <a:t> </a:t>
            </a:r>
            <a:r>
              <a:rPr lang="de-DE" sz="2000" dirty="0" err="1">
                <a:solidFill>
                  <a:srgbClr val="66AB4E"/>
                </a:solidFill>
              </a:rPr>
              <a:t>discover</a:t>
            </a:r>
            <a:r>
              <a:rPr lang="de-DE" sz="2000" dirty="0">
                <a:solidFill>
                  <a:srgbClr val="66AB4E"/>
                </a:solidFill>
              </a:rPr>
              <a:t> </a:t>
            </a:r>
            <a:r>
              <a:rPr lang="de-DE" sz="2000" dirty="0" err="1">
                <a:solidFill>
                  <a:srgbClr val="66AB4E"/>
                </a:solidFill>
              </a:rPr>
              <a:t>benefits</a:t>
            </a:r>
            <a:r>
              <a:rPr lang="de-DE" sz="2000" dirty="0">
                <a:solidFill>
                  <a:srgbClr val="66AB4E"/>
                </a:solidFill>
              </a:rPr>
              <a:t> </a:t>
            </a:r>
            <a:r>
              <a:rPr lang="de-DE" sz="2000" dirty="0" err="1">
                <a:solidFill>
                  <a:srgbClr val="66AB4E"/>
                </a:solidFill>
              </a:rPr>
              <a:t>for</a:t>
            </a:r>
            <a:r>
              <a:rPr lang="de-DE" sz="2000" dirty="0">
                <a:solidFill>
                  <a:srgbClr val="66AB4E"/>
                </a:solidFill>
              </a:rPr>
              <a:t> </a:t>
            </a:r>
            <a:r>
              <a:rPr lang="de-DE" sz="2000" dirty="0" err="1">
                <a:solidFill>
                  <a:srgbClr val="66AB4E"/>
                </a:solidFill>
              </a:rPr>
              <a:t>your</a:t>
            </a:r>
            <a:r>
              <a:rPr lang="de-DE" sz="2000" dirty="0">
                <a:solidFill>
                  <a:srgbClr val="66AB4E"/>
                </a:solidFill>
              </a:rPr>
              <a:t> </a:t>
            </a:r>
            <a:r>
              <a:rPr lang="de-DE" sz="2000" dirty="0" err="1">
                <a:solidFill>
                  <a:srgbClr val="66AB4E"/>
                </a:solidFill>
              </a:rPr>
              <a:t>company</a:t>
            </a:r>
            <a:r>
              <a:rPr lang="de-DE" sz="2000" dirty="0">
                <a:solidFill>
                  <a:srgbClr val="66AB4E"/>
                </a:solidFill>
              </a:rPr>
              <a:t>!</a:t>
            </a:r>
          </a:p>
        </p:txBody>
      </p:sp>
      <p:sp>
        <p:nvSpPr>
          <p:cNvPr id="7" name="Textfeld 6"/>
          <p:cNvSpPr txBox="1"/>
          <p:nvPr/>
        </p:nvSpPr>
        <p:spPr>
          <a:xfrm>
            <a:off x="2736557" y="2488185"/>
            <a:ext cx="8038792" cy="1015663"/>
          </a:xfrm>
          <a:prstGeom prst="rect">
            <a:avLst/>
          </a:prstGeom>
          <a:noFill/>
        </p:spPr>
        <p:txBody>
          <a:bodyPr wrap="square" rtlCol="0">
            <a:spAutoFit/>
          </a:bodyPr>
          <a:lstStyle/>
          <a:p>
            <a:pPr marL="285750" indent="-285750">
              <a:buFont typeface="Wingdings" panose="05000000000000000000" pitchFamily="2" charset="2"/>
              <a:buChar char="Ø"/>
            </a:pPr>
            <a:r>
              <a:rPr lang="de-DE" sz="2000" dirty="0">
                <a:solidFill>
                  <a:srgbClr val="38A7E6"/>
                </a:solidFill>
              </a:rPr>
              <a:t>Design a </a:t>
            </a:r>
            <a:r>
              <a:rPr lang="de-DE" sz="2000" dirty="0" err="1">
                <a:solidFill>
                  <a:srgbClr val="38A7E6"/>
                </a:solidFill>
              </a:rPr>
              <a:t>detailed</a:t>
            </a:r>
            <a:r>
              <a:rPr lang="de-DE" sz="2000" dirty="0">
                <a:solidFill>
                  <a:srgbClr val="38A7E6"/>
                </a:solidFill>
              </a:rPr>
              <a:t> </a:t>
            </a:r>
            <a:r>
              <a:rPr lang="de-DE" sz="2000" dirty="0" err="1">
                <a:solidFill>
                  <a:srgbClr val="38A7E6"/>
                </a:solidFill>
              </a:rPr>
              <a:t>action</a:t>
            </a:r>
            <a:r>
              <a:rPr lang="de-DE" sz="2000" dirty="0">
                <a:solidFill>
                  <a:srgbClr val="38A7E6"/>
                </a:solidFill>
              </a:rPr>
              <a:t> plan </a:t>
            </a:r>
            <a:r>
              <a:rPr lang="de-DE" sz="2000" dirty="0" err="1">
                <a:solidFill>
                  <a:srgbClr val="38A7E6"/>
                </a:solidFill>
              </a:rPr>
              <a:t>based</a:t>
            </a:r>
            <a:r>
              <a:rPr lang="de-DE" sz="2000" dirty="0">
                <a:solidFill>
                  <a:srgbClr val="38A7E6"/>
                </a:solidFill>
              </a:rPr>
              <a:t> on an in-</a:t>
            </a:r>
            <a:r>
              <a:rPr lang="de-DE" sz="2000" dirty="0" err="1">
                <a:solidFill>
                  <a:srgbClr val="38A7E6"/>
                </a:solidFill>
              </a:rPr>
              <a:t>depth</a:t>
            </a:r>
            <a:r>
              <a:rPr lang="de-DE" sz="2000" dirty="0">
                <a:solidFill>
                  <a:srgbClr val="38A7E6"/>
                </a:solidFill>
              </a:rPr>
              <a:t> </a:t>
            </a:r>
            <a:r>
              <a:rPr lang="de-DE" sz="2000" dirty="0" err="1">
                <a:solidFill>
                  <a:srgbClr val="38A7E6"/>
                </a:solidFill>
              </a:rPr>
              <a:t>assessment</a:t>
            </a:r>
            <a:r>
              <a:rPr lang="de-DE" sz="2000" dirty="0">
                <a:solidFill>
                  <a:srgbClr val="38A7E6"/>
                </a:solidFill>
              </a:rPr>
              <a:t>. </a:t>
            </a:r>
            <a:r>
              <a:rPr lang="de-DE" sz="2000" dirty="0" err="1">
                <a:solidFill>
                  <a:srgbClr val="38A7E6"/>
                </a:solidFill>
              </a:rPr>
              <a:t>Participate</a:t>
            </a:r>
            <a:r>
              <a:rPr lang="de-DE" sz="2000" dirty="0">
                <a:solidFill>
                  <a:srgbClr val="38A7E6"/>
                </a:solidFill>
              </a:rPr>
              <a:t> in a </a:t>
            </a:r>
            <a:r>
              <a:rPr lang="de-DE" sz="2000" dirty="0" err="1">
                <a:solidFill>
                  <a:srgbClr val="38A7E6"/>
                </a:solidFill>
              </a:rPr>
              <a:t>comprehensive</a:t>
            </a:r>
            <a:r>
              <a:rPr lang="de-DE" sz="2000" dirty="0">
                <a:solidFill>
                  <a:srgbClr val="38A7E6"/>
                </a:solidFill>
              </a:rPr>
              <a:t> </a:t>
            </a:r>
            <a:r>
              <a:rPr lang="de-DE" sz="2000" dirty="0" err="1">
                <a:solidFill>
                  <a:srgbClr val="38A7E6"/>
                </a:solidFill>
              </a:rPr>
              <a:t>set</a:t>
            </a:r>
            <a:r>
              <a:rPr lang="de-DE" sz="2000" dirty="0">
                <a:solidFill>
                  <a:srgbClr val="38A7E6"/>
                </a:solidFill>
              </a:rPr>
              <a:t> </a:t>
            </a:r>
            <a:r>
              <a:rPr lang="de-DE" sz="2000" dirty="0" err="1">
                <a:solidFill>
                  <a:srgbClr val="38A7E6"/>
                </a:solidFill>
              </a:rPr>
              <a:t>of</a:t>
            </a:r>
            <a:r>
              <a:rPr lang="de-DE" sz="2000" dirty="0">
                <a:solidFill>
                  <a:srgbClr val="38A7E6"/>
                </a:solidFill>
              </a:rPr>
              <a:t> </a:t>
            </a:r>
            <a:r>
              <a:rPr lang="de-DE" sz="2000" dirty="0" err="1">
                <a:solidFill>
                  <a:srgbClr val="38A7E6"/>
                </a:solidFill>
              </a:rPr>
              <a:t>learning</a:t>
            </a:r>
            <a:r>
              <a:rPr lang="de-DE" sz="2000" dirty="0">
                <a:solidFill>
                  <a:srgbClr val="38A7E6"/>
                </a:solidFill>
              </a:rPr>
              <a:t> </a:t>
            </a:r>
            <a:r>
              <a:rPr lang="de-DE" sz="2000" dirty="0" err="1">
                <a:solidFill>
                  <a:srgbClr val="38A7E6"/>
                </a:solidFill>
              </a:rPr>
              <a:t>modules</a:t>
            </a:r>
            <a:r>
              <a:rPr lang="de-DE" sz="2000" dirty="0">
                <a:solidFill>
                  <a:srgbClr val="38A7E6"/>
                </a:solidFill>
              </a:rPr>
              <a:t> </a:t>
            </a:r>
            <a:r>
              <a:rPr lang="de-DE" sz="2000" dirty="0" err="1">
                <a:solidFill>
                  <a:srgbClr val="38A7E6"/>
                </a:solidFill>
              </a:rPr>
              <a:t>for</a:t>
            </a:r>
            <a:r>
              <a:rPr lang="de-DE" sz="2000" dirty="0">
                <a:solidFill>
                  <a:srgbClr val="38A7E6"/>
                </a:solidFill>
              </a:rPr>
              <a:t> </a:t>
            </a:r>
            <a:r>
              <a:rPr lang="de-DE" sz="2000" dirty="0" err="1">
                <a:solidFill>
                  <a:srgbClr val="38A7E6"/>
                </a:solidFill>
              </a:rPr>
              <a:t>circular</a:t>
            </a:r>
            <a:r>
              <a:rPr lang="de-DE" sz="2000" dirty="0">
                <a:solidFill>
                  <a:srgbClr val="38A7E6"/>
                </a:solidFill>
              </a:rPr>
              <a:t> </a:t>
            </a:r>
            <a:r>
              <a:rPr lang="de-DE" sz="2000" dirty="0" err="1">
                <a:solidFill>
                  <a:srgbClr val="38A7E6"/>
                </a:solidFill>
              </a:rPr>
              <a:t>business</a:t>
            </a:r>
            <a:r>
              <a:rPr lang="de-DE" sz="2000" dirty="0">
                <a:solidFill>
                  <a:srgbClr val="38A7E6"/>
                </a:solidFill>
              </a:rPr>
              <a:t> </a:t>
            </a:r>
            <a:r>
              <a:rPr lang="de-DE" sz="2000" dirty="0" err="1">
                <a:solidFill>
                  <a:srgbClr val="38A7E6"/>
                </a:solidFill>
              </a:rPr>
              <a:t>model</a:t>
            </a:r>
            <a:r>
              <a:rPr lang="de-DE" sz="2000" dirty="0">
                <a:solidFill>
                  <a:srgbClr val="38A7E6"/>
                </a:solidFill>
              </a:rPr>
              <a:t>, </a:t>
            </a:r>
            <a:r>
              <a:rPr lang="de-DE" sz="2000" dirty="0" err="1">
                <a:solidFill>
                  <a:srgbClr val="38A7E6"/>
                </a:solidFill>
              </a:rPr>
              <a:t>product</a:t>
            </a:r>
            <a:r>
              <a:rPr lang="de-DE" sz="2000" dirty="0">
                <a:solidFill>
                  <a:srgbClr val="38A7E6"/>
                </a:solidFill>
              </a:rPr>
              <a:t> </a:t>
            </a:r>
            <a:r>
              <a:rPr lang="de-DE" sz="2000" dirty="0" err="1">
                <a:solidFill>
                  <a:srgbClr val="38A7E6"/>
                </a:solidFill>
              </a:rPr>
              <a:t>and</a:t>
            </a:r>
            <a:r>
              <a:rPr lang="de-DE" sz="2000" dirty="0">
                <a:solidFill>
                  <a:srgbClr val="38A7E6"/>
                </a:solidFill>
              </a:rPr>
              <a:t> </a:t>
            </a:r>
            <a:r>
              <a:rPr lang="de-DE" sz="2000" dirty="0" err="1">
                <a:solidFill>
                  <a:srgbClr val="38A7E6"/>
                </a:solidFill>
              </a:rPr>
              <a:t>process</a:t>
            </a:r>
            <a:r>
              <a:rPr lang="de-DE" sz="2000" dirty="0">
                <a:solidFill>
                  <a:srgbClr val="38A7E6"/>
                </a:solidFill>
              </a:rPr>
              <a:t> </a:t>
            </a:r>
            <a:r>
              <a:rPr lang="de-DE" sz="2000" dirty="0" err="1">
                <a:solidFill>
                  <a:srgbClr val="38A7E6"/>
                </a:solidFill>
              </a:rPr>
              <a:t>innovation</a:t>
            </a:r>
            <a:r>
              <a:rPr lang="de-DE" sz="2000" dirty="0">
                <a:solidFill>
                  <a:srgbClr val="38A7E6"/>
                </a:solidFill>
              </a:rPr>
              <a:t>!</a:t>
            </a:r>
          </a:p>
        </p:txBody>
      </p:sp>
      <p:sp>
        <p:nvSpPr>
          <p:cNvPr id="8" name="Textfeld 7"/>
          <p:cNvSpPr txBox="1"/>
          <p:nvPr/>
        </p:nvSpPr>
        <p:spPr>
          <a:xfrm>
            <a:off x="2737729" y="3554318"/>
            <a:ext cx="7109583" cy="1323439"/>
          </a:xfrm>
          <a:prstGeom prst="rect">
            <a:avLst/>
          </a:prstGeom>
          <a:noFill/>
        </p:spPr>
        <p:txBody>
          <a:bodyPr wrap="square" rtlCol="0">
            <a:spAutoFit/>
          </a:bodyPr>
          <a:lstStyle/>
          <a:p>
            <a:pPr marL="285750" indent="-285750">
              <a:buFont typeface="Wingdings" panose="05000000000000000000" pitchFamily="2" charset="2"/>
              <a:buChar char="Ø"/>
            </a:pPr>
            <a:r>
              <a:rPr lang="de-DE" sz="2000" dirty="0" err="1">
                <a:solidFill>
                  <a:srgbClr val="137EDC"/>
                </a:solidFill>
              </a:rPr>
              <a:t>Implement</a:t>
            </a:r>
            <a:r>
              <a:rPr lang="de-DE" sz="2000" dirty="0">
                <a:solidFill>
                  <a:srgbClr val="137EDC"/>
                </a:solidFill>
              </a:rPr>
              <a:t> </a:t>
            </a:r>
            <a:r>
              <a:rPr lang="de-DE" sz="2000" dirty="0" err="1">
                <a:solidFill>
                  <a:srgbClr val="137EDC"/>
                </a:solidFill>
              </a:rPr>
              <a:t>transition</a:t>
            </a:r>
            <a:r>
              <a:rPr lang="de-DE" sz="2000" dirty="0">
                <a:solidFill>
                  <a:srgbClr val="137EDC"/>
                </a:solidFill>
              </a:rPr>
              <a:t> </a:t>
            </a:r>
            <a:r>
              <a:rPr lang="de-DE" sz="2000" dirty="0" err="1">
                <a:solidFill>
                  <a:srgbClr val="137EDC"/>
                </a:solidFill>
              </a:rPr>
              <a:t>measures</a:t>
            </a:r>
            <a:r>
              <a:rPr lang="de-DE" sz="2000" dirty="0">
                <a:solidFill>
                  <a:srgbClr val="137EDC"/>
                </a:solidFill>
              </a:rPr>
              <a:t> </a:t>
            </a:r>
            <a:r>
              <a:rPr lang="de-DE" sz="2000" dirty="0" err="1">
                <a:solidFill>
                  <a:srgbClr val="137EDC"/>
                </a:solidFill>
              </a:rPr>
              <a:t>with</a:t>
            </a:r>
            <a:r>
              <a:rPr lang="de-DE" sz="2000" dirty="0">
                <a:solidFill>
                  <a:srgbClr val="137EDC"/>
                </a:solidFill>
              </a:rPr>
              <a:t> </a:t>
            </a:r>
            <a:r>
              <a:rPr lang="de-DE" sz="2000" dirty="0" err="1">
                <a:solidFill>
                  <a:srgbClr val="137EDC"/>
                </a:solidFill>
              </a:rPr>
              <a:t>support</a:t>
            </a:r>
            <a:r>
              <a:rPr lang="de-DE" sz="2000" dirty="0">
                <a:solidFill>
                  <a:srgbClr val="137EDC"/>
                </a:solidFill>
              </a:rPr>
              <a:t> </a:t>
            </a:r>
            <a:r>
              <a:rPr lang="de-DE" sz="2000" dirty="0" err="1">
                <a:solidFill>
                  <a:srgbClr val="137EDC"/>
                </a:solidFill>
              </a:rPr>
              <a:t>of</a:t>
            </a:r>
            <a:r>
              <a:rPr lang="de-DE" sz="2000" dirty="0">
                <a:solidFill>
                  <a:srgbClr val="137EDC"/>
                </a:solidFill>
              </a:rPr>
              <a:t> EU-</a:t>
            </a:r>
            <a:r>
              <a:rPr lang="de-DE" sz="2000" dirty="0" err="1">
                <a:solidFill>
                  <a:srgbClr val="137EDC"/>
                </a:solidFill>
              </a:rPr>
              <a:t>funding</a:t>
            </a:r>
            <a:r>
              <a:rPr lang="de-DE" sz="2000" dirty="0">
                <a:solidFill>
                  <a:srgbClr val="137EDC"/>
                </a:solidFill>
              </a:rPr>
              <a:t>! Up2Circ Incentive </a:t>
            </a:r>
            <a:r>
              <a:rPr lang="de-DE" sz="2000" dirty="0" err="1">
                <a:solidFill>
                  <a:srgbClr val="137EDC"/>
                </a:solidFill>
              </a:rPr>
              <a:t>Scheme</a:t>
            </a:r>
            <a:r>
              <a:rPr lang="de-DE" sz="2000" dirty="0">
                <a:solidFill>
                  <a:srgbClr val="137EDC"/>
                </a:solidFill>
              </a:rPr>
              <a:t> </a:t>
            </a:r>
            <a:r>
              <a:rPr lang="de-DE" sz="2000" dirty="0" err="1">
                <a:solidFill>
                  <a:srgbClr val="137EDC"/>
                </a:solidFill>
              </a:rPr>
              <a:t>supports</a:t>
            </a:r>
            <a:r>
              <a:rPr lang="de-DE" sz="2000" dirty="0">
                <a:solidFill>
                  <a:srgbClr val="137EDC"/>
                </a:solidFill>
              </a:rPr>
              <a:t> </a:t>
            </a:r>
            <a:r>
              <a:rPr lang="de-DE" sz="2000" dirty="0" err="1">
                <a:solidFill>
                  <a:srgbClr val="137EDC"/>
                </a:solidFill>
              </a:rPr>
              <a:t>the</a:t>
            </a:r>
            <a:r>
              <a:rPr lang="de-DE" sz="2000" dirty="0">
                <a:solidFill>
                  <a:srgbClr val="137EDC"/>
                </a:solidFill>
              </a:rPr>
              <a:t> </a:t>
            </a:r>
            <a:r>
              <a:rPr lang="de-DE" sz="2000" dirty="0" err="1">
                <a:solidFill>
                  <a:srgbClr val="137EDC"/>
                </a:solidFill>
              </a:rPr>
              <a:t>uptake</a:t>
            </a:r>
            <a:r>
              <a:rPr lang="de-DE" sz="2000" dirty="0">
                <a:solidFill>
                  <a:srgbClr val="137EDC"/>
                </a:solidFill>
              </a:rPr>
              <a:t> </a:t>
            </a:r>
            <a:r>
              <a:rPr lang="de-DE" sz="2000" dirty="0" err="1">
                <a:solidFill>
                  <a:srgbClr val="137EDC"/>
                </a:solidFill>
              </a:rPr>
              <a:t>of</a:t>
            </a:r>
            <a:r>
              <a:rPr lang="de-DE" sz="2000" dirty="0">
                <a:solidFill>
                  <a:srgbClr val="137EDC"/>
                </a:solidFill>
              </a:rPr>
              <a:t> </a:t>
            </a:r>
            <a:r>
              <a:rPr lang="de-DE" sz="2000" dirty="0" err="1">
                <a:solidFill>
                  <a:srgbClr val="137EDC"/>
                </a:solidFill>
              </a:rPr>
              <a:t>circular</a:t>
            </a:r>
            <a:r>
              <a:rPr lang="de-DE" sz="2000" dirty="0">
                <a:solidFill>
                  <a:srgbClr val="137EDC"/>
                </a:solidFill>
              </a:rPr>
              <a:t> </a:t>
            </a:r>
            <a:r>
              <a:rPr lang="de-DE" sz="2000" dirty="0" err="1">
                <a:solidFill>
                  <a:srgbClr val="137EDC"/>
                </a:solidFill>
              </a:rPr>
              <a:t>business</a:t>
            </a:r>
            <a:r>
              <a:rPr lang="de-DE" sz="2000" dirty="0">
                <a:solidFill>
                  <a:srgbClr val="137EDC"/>
                </a:solidFill>
              </a:rPr>
              <a:t> </a:t>
            </a:r>
            <a:r>
              <a:rPr lang="de-DE" sz="2000" dirty="0" err="1">
                <a:solidFill>
                  <a:srgbClr val="137EDC"/>
                </a:solidFill>
              </a:rPr>
              <a:t>models</a:t>
            </a:r>
            <a:r>
              <a:rPr lang="de-DE" sz="2000" dirty="0">
                <a:solidFill>
                  <a:srgbClr val="137EDC"/>
                </a:solidFill>
              </a:rPr>
              <a:t> (&lt;15.000€) </a:t>
            </a:r>
            <a:r>
              <a:rPr lang="de-DE" sz="2000" dirty="0" err="1">
                <a:solidFill>
                  <a:srgbClr val="137EDC"/>
                </a:solidFill>
              </a:rPr>
              <a:t>and</a:t>
            </a:r>
            <a:r>
              <a:rPr lang="de-DE" sz="2000" dirty="0">
                <a:solidFill>
                  <a:srgbClr val="137EDC"/>
                </a:solidFill>
              </a:rPr>
              <a:t> </a:t>
            </a:r>
            <a:r>
              <a:rPr lang="de-DE" sz="2000" dirty="0" err="1">
                <a:solidFill>
                  <a:srgbClr val="137EDC"/>
                </a:solidFill>
              </a:rPr>
              <a:t>the</a:t>
            </a:r>
            <a:r>
              <a:rPr lang="de-DE" sz="2000" dirty="0">
                <a:solidFill>
                  <a:srgbClr val="137EDC"/>
                </a:solidFill>
              </a:rPr>
              <a:t> </a:t>
            </a:r>
            <a:r>
              <a:rPr lang="de-DE" sz="2000" dirty="0" err="1">
                <a:solidFill>
                  <a:srgbClr val="137EDC"/>
                </a:solidFill>
              </a:rPr>
              <a:t>uptake</a:t>
            </a:r>
            <a:r>
              <a:rPr lang="de-DE" sz="2000" dirty="0">
                <a:solidFill>
                  <a:srgbClr val="137EDC"/>
                </a:solidFill>
              </a:rPr>
              <a:t> </a:t>
            </a:r>
            <a:r>
              <a:rPr lang="de-DE" sz="2000" dirty="0" err="1">
                <a:solidFill>
                  <a:srgbClr val="137EDC"/>
                </a:solidFill>
              </a:rPr>
              <a:t>of</a:t>
            </a:r>
            <a:r>
              <a:rPr lang="de-DE" sz="2000" dirty="0">
                <a:solidFill>
                  <a:srgbClr val="137EDC"/>
                </a:solidFill>
              </a:rPr>
              <a:t> </a:t>
            </a:r>
            <a:r>
              <a:rPr lang="de-DE" sz="2000" dirty="0" err="1">
                <a:solidFill>
                  <a:srgbClr val="137EDC"/>
                </a:solidFill>
              </a:rPr>
              <a:t>circular</a:t>
            </a:r>
            <a:r>
              <a:rPr lang="de-DE" sz="2000" dirty="0">
                <a:solidFill>
                  <a:srgbClr val="137EDC"/>
                </a:solidFill>
              </a:rPr>
              <a:t> </a:t>
            </a:r>
            <a:r>
              <a:rPr lang="de-DE" sz="2000" dirty="0" err="1">
                <a:solidFill>
                  <a:srgbClr val="137EDC"/>
                </a:solidFill>
              </a:rPr>
              <a:t>product</a:t>
            </a:r>
            <a:r>
              <a:rPr lang="de-DE" sz="2000" dirty="0">
                <a:solidFill>
                  <a:srgbClr val="137EDC"/>
                </a:solidFill>
              </a:rPr>
              <a:t> </a:t>
            </a:r>
            <a:r>
              <a:rPr lang="de-DE" sz="2000" dirty="0" err="1">
                <a:solidFill>
                  <a:srgbClr val="137EDC"/>
                </a:solidFill>
              </a:rPr>
              <a:t>or</a:t>
            </a:r>
            <a:r>
              <a:rPr lang="de-DE" sz="2000" dirty="0">
                <a:solidFill>
                  <a:srgbClr val="137EDC"/>
                </a:solidFill>
              </a:rPr>
              <a:t> </a:t>
            </a:r>
            <a:r>
              <a:rPr lang="de-DE" sz="2000" dirty="0" err="1">
                <a:solidFill>
                  <a:srgbClr val="137EDC"/>
                </a:solidFill>
              </a:rPr>
              <a:t>process</a:t>
            </a:r>
            <a:r>
              <a:rPr lang="de-DE" sz="2000" dirty="0">
                <a:solidFill>
                  <a:srgbClr val="137EDC"/>
                </a:solidFill>
              </a:rPr>
              <a:t> </a:t>
            </a:r>
            <a:r>
              <a:rPr lang="de-DE" sz="2000" dirty="0" err="1">
                <a:solidFill>
                  <a:srgbClr val="137EDC"/>
                </a:solidFill>
              </a:rPr>
              <a:t>innovation</a:t>
            </a:r>
            <a:r>
              <a:rPr lang="de-DE" sz="2000" dirty="0">
                <a:solidFill>
                  <a:srgbClr val="137EDC"/>
                </a:solidFill>
              </a:rPr>
              <a:t> (&lt;50.000€)</a:t>
            </a:r>
          </a:p>
        </p:txBody>
      </p:sp>
      <p:sp>
        <p:nvSpPr>
          <p:cNvPr id="9" name="Textfeld 8"/>
          <p:cNvSpPr txBox="1"/>
          <p:nvPr/>
        </p:nvSpPr>
        <p:spPr>
          <a:xfrm>
            <a:off x="2736557" y="4953362"/>
            <a:ext cx="8760043" cy="707886"/>
          </a:xfrm>
          <a:prstGeom prst="rect">
            <a:avLst/>
          </a:prstGeom>
          <a:noFill/>
        </p:spPr>
        <p:txBody>
          <a:bodyPr wrap="square" rtlCol="0">
            <a:spAutoFit/>
          </a:bodyPr>
          <a:lstStyle/>
          <a:p>
            <a:pPr marL="285750" indent="-285750">
              <a:buFont typeface="Wingdings" panose="05000000000000000000" pitchFamily="2" charset="2"/>
              <a:buChar char="Ø"/>
            </a:pPr>
            <a:r>
              <a:rPr lang="de-DE" sz="2000" dirty="0" err="1">
                <a:solidFill>
                  <a:srgbClr val="E51C1B"/>
                </a:solidFill>
              </a:rPr>
              <a:t>Belong</a:t>
            </a:r>
            <a:r>
              <a:rPr lang="de-DE" sz="2000" dirty="0">
                <a:solidFill>
                  <a:srgbClr val="E51C1B"/>
                </a:solidFill>
              </a:rPr>
              <a:t> </a:t>
            </a:r>
            <a:r>
              <a:rPr lang="de-DE" sz="2000" dirty="0" err="1">
                <a:solidFill>
                  <a:srgbClr val="E51C1B"/>
                </a:solidFill>
              </a:rPr>
              <a:t>to</a:t>
            </a:r>
            <a:r>
              <a:rPr lang="de-DE" sz="2000" dirty="0">
                <a:solidFill>
                  <a:srgbClr val="E51C1B"/>
                </a:solidFill>
              </a:rPr>
              <a:t> a </a:t>
            </a:r>
            <a:r>
              <a:rPr lang="de-DE" sz="2000" dirty="0" err="1">
                <a:solidFill>
                  <a:srgbClr val="E51C1B"/>
                </a:solidFill>
              </a:rPr>
              <a:t>network</a:t>
            </a:r>
            <a:r>
              <a:rPr lang="de-DE" sz="2000" dirty="0">
                <a:solidFill>
                  <a:srgbClr val="E51C1B"/>
                </a:solidFill>
              </a:rPr>
              <a:t> </a:t>
            </a:r>
            <a:r>
              <a:rPr lang="de-DE" sz="2000" dirty="0" err="1">
                <a:solidFill>
                  <a:srgbClr val="E51C1B"/>
                </a:solidFill>
              </a:rPr>
              <a:t>of</a:t>
            </a:r>
            <a:r>
              <a:rPr lang="de-DE" sz="2000" dirty="0">
                <a:solidFill>
                  <a:srgbClr val="E51C1B"/>
                </a:solidFill>
              </a:rPr>
              <a:t> Up2Circ SME </a:t>
            </a:r>
            <a:r>
              <a:rPr lang="de-DE" sz="2000" dirty="0" err="1">
                <a:solidFill>
                  <a:srgbClr val="E51C1B"/>
                </a:solidFill>
              </a:rPr>
              <a:t>ambassadors</a:t>
            </a:r>
            <a:r>
              <a:rPr lang="de-DE" sz="2000" dirty="0">
                <a:solidFill>
                  <a:srgbClr val="E51C1B"/>
                </a:solidFill>
              </a:rPr>
              <a:t> </a:t>
            </a:r>
            <a:r>
              <a:rPr lang="de-DE" sz="2000" dirty="0" err="1">
                <a:solidFill>
                  <a:srgbClr val="E51C1B"/>
                </a:solidFill>
              </a:rPr>
              <a:t>and</a:t>
            </a:r>
            <a:r>
              <a:rPr lang="de-DE" sz="2000" dirty="0">
                <a:solidFill>
                  <a:srgbClr val="E51C1B"/>
                </a:solidFill>
              </a:rPr>
              <a:t> </a:t>
            </a:r>
            <a:r>
              <a:rPr lang="de-DE" sz="2000" dirty="0" err="1">
                <a:solidFill>
                  <a:srgbClr val="E51C1B"/>
                </a:solidFill>
              </a:rPr>
              <a:t>share</a:t>
            </a:r>
            <a:r>
              <a:rPr lang="de-DE" sz="2000" dirty="0">
                <a:solidFill>
                  <a:srgbClr val="E51C1B"/>
                </a:solidFill>
              </a:rPr>
              <a:t> </a:t>
            </a:r>
            <a:r>
              <a:rPr lang="de-DE" sz="2000" dirty="0" err="1">
                <a:solidFill>
                  <a:srgbClr val="E51C1B"/>
                </a:solidFill>
              </a:rPr>
              <a:t>your</a:t>
            </a:r>
            <a:r>
              <a:rPr lang="de-DE" sz="2000" dirty="0">
                <a:solidFill>
                  <a:srgbClr val="E51C1B"/>
                </a:solidFill>
              </a:rPr>
              <a:t> </a:t>
            </a:r>
            <a:r>
              <a:rPr lang="de-DE" sz="2000" dirty="0" err="1">
                <a:solidFill>
                  <a:srgbClr val="E51C1B"/>
                </a:solidFill>
              </a:rPr>
              <a:t>success</a:t>
            </a:r>
            <a:r>
              <a:rPr lang="de-DE" sz="2000" dirty="0">
                <a:solidFill>
                  <a:srgbClr val="E51C1B"/>
                </a:solidFill>
              </a:rPr>
              <a:t> </a:t>
            </a:r>
            <a:r>
              <a:rPr lang="de-DE" sz="2000" dirty="0" err="1">
                <a:solidFill>
                  <a:srgbClr val="E51C1B"/>
                </a:solidFill>
              </a:rPr>
              <a:t>story</a:t>
            </a:r>
            <a:r>
              <a:rPr lang="de-DE" sz="2000" dirty="0">
                <a:solidFill>
                  <a:srgbClr val="E51C1B"/>
                </a:solidFill>
              </a:rPr>
              <a:t> </a:t>
            </a:r>
            <a:r>
              <a:rPr lang="de-DE" sz="2000" dirty="0" err="1">
                <a:solidFill>
                  <a:srgbClr val="E51C1B"/>
                </a:solidFill>
              </a:rPr>
              <a:t>with</a:t>
            </a:r>
            <a:r>
              <a:rPr lang="de-DE" sz="2000" dirty="0">
                <a:solidFill>
                  <a:srgbClr val="E51C1B"/>
                </a:solidFill>
              </a:rPr>
              <a:t> </a:t>
            </a:r>
            <a:r>
              <a:rPr lang="de-DE" sz="2000" dirty="0" err="1">
                <a:solidFill>
                  <a:srgbClr val="E51C1B"/>
                </a:solidFill>
              </a:rPr>
              <a:t>other</a:t>
            </a:r>
            <a:r>
              <a:rPr lang="de-DE" sz="2000" dirty="0">
                <a:solidFill>
                  <a:srgbClr val="E51C1B"/>
                </a:solidFill>
              </a:rPr>
              <a:t> SMEs </a:t>
            </a:r>
            <a:r>
              <a:rPr lang="de-DE" sz="2000" dirty="0" err="1">
                <a:solidFill>
                  <a:srgbClr val="E51C1B"/>
                </a:solidFill>
              </a:rPr>
              <a:t>and</a:t>
            </a:r>
            <a:r>
              <a:rPr lang="de-DE" sz="2000" dirty="0">
                <a:solidFill>
                  <a:srgbClr val="E51C1B"/>
                </a:solidFill>
              </a:rPr>
              <a:t> </a:t>
            </a:r>
            <a:r>
              <a:rPr lang="de-DE" sz="2000" dirty="0" err="1">
                <a:solidFill>
                  <a:srgbClr val="E51C1B"/>
                </a:solidFill>
              </a:rPr>
              <a:t>stakeholders</a:t>
            </a:r>
            <a:r>
              <a:rPr lang="de-DE" sz="2000" dirty="0">
                <a:solidFill>
                  <a:srgbClr val="E51C1B"/>
                </a:solidFill>
              </a:rPr>
              <a:t> </a:t>
            </a:r>
            <a:r>
              <a:rPr lang="de-DE" sz="2000" dirty="0" err="1">
                <a:solidFill>
                  <a:srgbClr val="E51C1B"/>
                </a:solidFill>
              </a:rPr>
              <a:t>within</a:t>
            </a:r>
            <a:r>
              <a:rPr lang="de-DE" sz="2000" dirty="0">
                <a:solidFill>
                  <a:srgbClr val="E51C1B"/>
                </a:solidFill>
              </a:rPr>
              <a:t> </a:t>
            </a:r>
            <a:r>
              <a:rPr lang="de-DE" sz="2000" dirty="0" err="1">
                <a:solidFill>
                  <a:srgbClr val="E51C1B"/>
                </a:solidFill>
              </a:rPr>
              <a:t>the</a:t>
            </a:r>
            <a:r>
              <a:rPr lang="de-DE" sz="2000" dirty="0">
                <a:solidFill>
                  <a:srgbClr val="E51C1B"/>
                </a:solidFill>
              </a:rPr>
              <a:t> EU </a:t>
            </a:r>
            <a:r>
              <a:rPr lang="de-DE" sz="2000" dirty="0" err="1">
                <a:solidFill>
                  <a:srgbClr val="E51C1B"/>
                </a:solidFill>
              </a:rPr>
              <a:t>innovation</a:t>
            </a:r>
            <a:r>
              <a:rPr lang="de-DE" sz="2000" dirty="0">
                <a:solidFill>
                  <a:srgbClr val="E51C1B"/>
                </a:solidFill>
              </a:rPr>
              <a:t> </a:t>
            </a:r>
            <a:r>
              <a:rPr lang="de-DE" sz="2000" dirty="0" err="1">
                <a:solidFill>
                  <a:srgbClr val="E51C1B"/>
                </a:solidFill>
              </a:rPr>
              <a:t>support</a:t>
            </a:r>
            <a:r>
              <a:rPr lang="de-DE" sz="2000" dirty="0">
                <a:solidFill>
                  <a:srgbClr val="E51C1B"/>
                </a:solidFill>
              </a:rPr>
              <a:t> </a:t>
            </a:r>
            <a:r>
              <a:rPr lang="de-DE" sz="2000" dirty="0" err="1">
                <a:solidFill>
                  <a:srgbClr val="E51C1B"/>
                </a:solidFill>
              </a:rPr>
              <a:t>ecosytem</a:t>
            </a:r>
            <a:endParaRPr lang="de-DE" sz="2000" dirty="0">
              <a:solidFill>
                <a:srgbClr val="E51C1B"/>
              </a:solidFill>
            </a:endParaRPr>
          </a:p>
        </p:txBody>
      </p:sp>
      <p:pic>
        <p:nvPicPr>
          <p:cNvPr id="4" name="Picture 9">
            <a:extLst>
              <a:ext uri="{FF2B5EF4-FFF2-40B4-BE49-F238E27FC236}">
                <a16:creationId xmlns:a16="http://schemas.microsoft.com/office/drawing/2014/main" id="{4092AC8D-A334-F8F8-A3D2-162D720255F3}"/>
              </a:ext>
            </a:extLst>
          </p:cNvPr>
          <p:cNvPicPr>
            <a:picLocks noChangeAspect="1"/>
          </p:cNvPicPr>
          <p:nvPr/>
        </p:nvPicPr>
        <p:blipFill>
          <a:blip r:embed="rId3"/>
          <a:stretch>
            <a:fillRect/>
          </a:stretch>
        </p:blipFill>
        <p:spPr>
          <a:xfrm>
            <a:off x="45366" y="104553"/>
            <a:ext cx="2682594" cy="6702055"/>
          </a:xfrm>
          <a:prstGeom prst="rect">
            <a:avLst/>
          </a:prstGeom>
        </p:spPr>
      </p:pic>
      <p:sp>
        <p:nvSpPr>
          <p:cNvPr id="3" name="Rechteck 2"/>
          <p:cNvSpPr/>
          <p:nvPr/>
        </p:nvSpPr>
        <p:spPr>
          <a:xfrm>
            <a:off x="1631504" y="6187432"/>
            <a:ext cx="7344816" cy="923330"/>
          </a:xfrm>
          <a:prstGeom prst="rect">
            <a:avLst/>
          </a:prstGeom>
        </p:spPr>
        <p:txBody>
          <a:bodyPr wrap="square">
            <a:spAutoFit/>
          </a:bodyPr>
          <a:lstStyle/>
          <a:p>
            <a:r>
              <a:rPr lang="en-GB" b="1" dirty="0"/>
              <a:t>To apply for funding in Up2Circ Incentive Scheme, prior active involvement in Up2Circ Academy is required!</a:t>
            </a:r>
            <a:endParaRPr lang="de-DE" dirty="0"/>
          </a:p>
          <a:p>
            <a:endParaRPr lang="de-DE" dirty="0"/>
          </a:p>
        </p:txBody>
      </p:sp>
    </p:spTree>
    <p:extLst>
      <p:ext uri="{BB962C8B-B14F-4D97-AF65-F5344CB8AC3E}">
        <p14:creationId xmlns:p14="http://schemas.microsoft.com/office/powerpoint/2010/main" val="1979828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rotWithShape="1">
          <a:blip r:embed="rId2"/>
          <a:srcRect l="3831" t="18294" r="2736" b="3959"/>
          <a:stretch/>
        </p:blipFill>
        <p:spPr>
          <a:xfrm>
            <a:off x="2711624" y="1876768"/>
            <a:ext cx="9289032" cy="3672408"/>
          </a:xfrm>
          <a:prstGeom prst="rect">
            <a:avLst/>
          </a:prstGeom>
        </p:spPr>
      </p:pic>
      <p:sp>
        <p:nvSpPr>
          <p:cNvPr id="5" name="Textfeld 4"/>
          <p:cNvSpPr txBox="1"/>
          <p:nvPr/>
        </p:nvSpPr>
        <p:spPr>
          <a:xfrm>
            <a:off x="335360" y="2132856"/>
            <a:ext cx="2304256" cy="3693319"/>
          </a:xfrm>
          <a:prstGeom prst="rect">
            <a:avLst/>
          </a:prstGeom>
          <a:noFill/>
          <a:ln>
            <a:solidFill>
              <a:schemeClr val="tx1"/>
            </a:solidFill>
          </a:ln>
        </p:spPr>
        <p:txBody>
          <a:bodyPr wrap="square" rtlCol="0">
            <a:spAutoFit/>
          </a:bodyPr>
          <a:lstStyle/>
          <a:p>
            <a:r>
              <a:rPr lang="en-GB" dirty="0"/>
              <a:t>Pilot run starts</a:t>
            </a:r>
          </a:p>
          <a:p>
            <a:r>
              <a:rPr lang="en-GB" dirty="0"/>
              <a:t>June 2023</a:t>
            </a:r>
            <a:endParaRPr lang="de-DE" dirty="0"/>
          </a:p>
          <a:p>
            <a:r>
              <a:rPr lang="de-DE" dirty="0"/>
              <a:t>Call </a:t>
            </a:r>
            <a:r>
              <a:rPr lang="de-DE" dirty="0" err="1"/>
              <a:t>deadline</a:t>
            </a:r>
            <a:r>
              <a:rPr lang="de-DE" dirty="0"/>
              <a:t>: 11/2023</a:t>
            </a:r>
          </a:p>
          <a:p>
            <a:endParaRPr lang="de-DE" dirty="0"/>
          </a:p>
          <a:p>
            <a:endParaRPr lang="de-DE" dirty="0"/>
          </a:p>
          <a:p>
            <a:r>
              <a:rPr lang="en-GB" dirty="0"/>
              <a:t>First open loop starts November 2023:</a:t>
            </a:r>
            <a:endParaRPr lang="de-DE" dirty="0"/>
          </a:p>
          <a:p>
            <a:r>
              <a:rPr lang="de-DE" dirty="0"/>
              <a:t>Call </a:t>
            </a:r>
            <a:r>
              <a:rPr lang="de-DE" dirty="0" err="1"/>
              <a:t>deadline</a:t>
            </a:r>
            <a:r>
              <a:rPr lang="de-DE" dirty="0"/>
              <a:t>: 5/2024</a:t>
            </a:r>
          </a:p>
          <a:p>
            <a:endParaRPr lang="de-DE" dirty="0"/>
          </a:p>
          <a:p>
            <a:endParaRPr lang="de-DE" dirty="0"/>
          </a:p>
          <a:p>
            <a:r>
              <a:rPr lang="en-GB" dirty="0"/>
              <a:t>Second open loop starts May 2024</a:t>
            </a:r>
          </a:p>
          <a:p>
            <a:r>
              <a:rPr lang="de-DE" dirty="0"/>
              <a:t>Call </a:t>
            </a:r>
            <a:r>
              <a:rPr lang="de-DE" dirty="0" err="1"/>
              <a:t>deadline</a:t>
            </a:r>
            <a:r>
              <a:rPr lang="de-DE" dirty="0"/>
              <a:t>: 5/2025</a:t>
            </a:r>
          </a:p>
        </p:txBody>
      </p:sp>
      <p:sp>
        <p:nvSpPr>
          <p:cNvPr id="4" name="Textfeld 3"/>
          <p:cNvSpPr txBox="1"/>
          <p:nvPr/>
        </p:nvSpPr>
        <p:spPr>
          <a:xfrm>
            <a:off x="3287688" y="620688"/>
            <a:ext cx="2827825" cy="584775"/>
          </a:xfrm>
          <a:prstGeom prst="rect">
            <a:avLst/>
          </a:prstGeom>
          <a:noFill/>
        </p:spPr>
        <p:txBody>
          <a:bodyPr wrap="none" rtlCol="0">
            <a:spAutoFit/>
          </a:bodyPr>
          <a:lstStyle/>
          <a:p>
            <a:r>
              <a:rPr lang="de-DE" sz="3200" dirty="0"/>
              <a:t>Project </a:t>
            </a:r>
            <a:r>
              <a:rPr lang="de-DE" sz="3200" dirty="0" err="1"/>
              <a:t>timeline</a:t>
            </a:r>
            <a:endParaRPr lang="de-DE" sz="3200" dirty="0"/>
          </a:p>
        </p:txBody>
      </p:sp>
    </p:spTree>
    <p:extLst>
      <p:ext uri="{BB962C8B-B14F-4D97-AF65-F5344CB8AC3E}">
        <p14:creationId xmlns:p14="http://schemas.microsoft.com/office/powerpoint/2010/main" val="3883741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711624" y="2636912"/>
            <a:ext cx="6947415" cy="1754326"/>
          </a:xfrm>
          <a:prstGeom prst="rect">
            <a:avLst/>
          </a:prstGeom>
        </p:spPr>
        <p:txBody>
          <a:bodyPr wrap="none">
            <a:spAutoFit/>
          </a:bodyPr>
          <a:lstStyle/>
          <a:p>
            <a:pPr algn="ctr">
              <a:spcAft>
                <a:spcPts val="0"/>
              </a:spcAft>
            </a:pPr>
            <a:r>
              <a:rPr lang="en-GB" sz="3600" dirty="0">
                <a:solidFill>
                  <a:srgbClr val="259A47"/>
                </a:solidFill>
                <a:latin typeface="Arial" panose="020B0604020202020204" pitchFamily="34" charset="0"/>
                <a:ea typeface="Times New Roman" panose="02020603050405020304" pitchFamily="18" charset="0"/>
              </a:rPr>
              <a:t>Let’s make Europe more circular!</a:t>
            </a:r>
            <a:endParaRPr lang="en-GB" sz="3600" dirty="0">
              <a:solidFill>
                <a:srgbClr val="259A47"/>
              </a:solidFill>
              <a:latin typeface="Arial" panose="020B0604020202020204" pitchFamily="34" charset="0"/>
              <a:ea typeface="Times New Roman" panose="02020603050405020304" pitchFamily="18" charset="0"/>
              <a:hlinkClick r:id="rId2"/>
            </a:endParaRPr>
          </a:p>
          <a:p>
            <a:pPr algn="ctr">
              <a:spcAft>
                <a:spcPts val="0"/>
              </a:spcAft>
            </a:pPr>
            <a:endParaRPr lang="en-GB" sz="3600" dirty="0">
              <a:solidFill>
                <a:srgbClr val="0000FF"/>
              </a:solidFill>
              <a:latin typeface="Arial" panose="020B0604020202020204" pitchFamily="34" charset="0"/>
              <a:ea typeface="Times New Roman" panose="02020603050405020304" pitchFamily="18" charset="0"/>
              <a:hlinkClick r:id="rId2"/>
            </a:endParaRPr>
          </a:p>
          <a:p>
            <a:pPr algn="ctr">
              <a:spcAft>
                <a:spcPts val="0"/>
              </a:spcAft>
            </a:pPr>
            <a:r>
              <a:rPr lang="en-GB" sz="3600" u="sng" dirty="0">
                <a:solidFill>
                  <a:srgbClr val="0000FF"/>
                </a:solidFill>
                <a:latin typeface="Arial" panose="020B0604020202020204" pitchFamily="34" charset="0"/>
                <a:ea typeface="Times New Roman" panose="02020603050405020304" pitchFamily="18" charset="0"/>
                <a:hlinkClick r:id="rId2"/>
              </a:rPr>
              <a:t>https://up2circ.eu/</a:t>
            </a:r>
            <a:endParaRPr lang="de-DE" sz="3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423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el 1"/>
          <p:cNvSpPr>
            <a:spLocks noGrp="1"/>
          </p:cNvSpPr>
          <p:nvPr>
            <p:ph type="title"/>
          </p:nvPr>
        </p:nvSpPr>
        <p:spPr>
          <a:xfrm>
            <a:off x="3581113" y="256404"/>
            <a:ext cx="7862664" cy="503112"/>
          </a:xfrm>
        </p:spPr>
        <p:txBody>
          <a:bodyPr>
            <a:normAutofit fontScale="90000"/>
          </a:bodyPr>
          <a:lstStyle/>
          <a:p>
            <a:pPr algn="r"/>
            <a:r>
              <a:rPr lang="de-DE" sz="3600" dirty="0" err="1"/>
              <a:t>Relevance</a:t>
            </a:r>
            <a:r>
              <a:rPr lang="de-DE" sz="3600" dirty="0"/>
              <a:t> </a:t>
            </a:r>
            <a:r>
              <a:rPr lang="de-DE" sz="3600" dirty="0" err="1"/>
              <a:t>of</a:t>
            </a:r>
            <a:r>
              <a:rPr lang="de-DE" sz="3600" dirty="0"/>
              <a:t> </a:t>
            </a:r>
            <a:r>
              <a:rPr lang="de-DE" sz="3600" dirty="0" err="1"/>
              <a:t>Circular</a:t>
            </a:r>
            <a:r>
              <a:rPr lang="de-DE" sz="3600" dirty="0"/>
              <a:t> Economy</a:t>
            </a:r>
          </a:p>
        </p:txBody>
      </p:sp>
      <p:sp>
        <p:nvSpPr>
          <p:cNvPr id="28" name="Inhaltsplatzhalter 2"/>
          <p:cNvSpPr>
            <a:spLocks noGrp="1"/>
          </p:cNvSpPr>
          <p:nvPr>
            <p:ph idx="1"/>
          </p:nvPr>
        </p:nvSpPr>
        <p:spPr>
          <a:xfrm>
            <a:off x="604549" y="1926962"/>
            <a:ext cx="5303263" cy="4455329"/>
          </a:xfrm>
        </p:spPr>
        <p:txBody>
          <a:bodyPr>
            <a:normAutofit fontScale="92500" lnSpcReduction="10000"/>
          </a:bodyPr>
          <a:lstStyle/>
          <a:p>
            <a:pPr marL="0" indent="0">
              <a:lnSpc>
                <a:spcPct val="150000"/>
              </a:lnSpc>
              <a:buNone/>
            </a:pPr>
            <a:r>
              <a:rPr lang="de-DE" sz="2400" dirty="0"/>
              <a:t>        </a:t>
            </a:r>
            <a:r>
              <a:rPr lang="de-DE" sz="2400" dirty="0" err="1"/>
              <a:t>Climate</a:t>
            </a:r>
            <a:r>
              <a:rPr lang="de-DE" sz="2400" dirty="0"/>
              <a:t> </a:t>
            </a:r>
            <a:r>
              <a:rPr lang="de-DE" sz="2400" dirty="0" err="1"/>
              <a:t>change</a:t>
            </a:r>
            <a:endParaRPr lang="de-DE" sz="2400" dirty="0"/>
          </a:p>
          <a:p>
            <a:pPr marL="0" indent="0">
              <a:lnSpc>
                <a:spcPct val="150000"/>
              </a:lnSpc>
              <a:buNone/>
            </a:pPr>
            <a:r>
              <a:rPr lang="de-DE" sz="2400" dirty="0"/>
              <a:t>        </a:t>
            </a:r>
            <a:r>
              <a:rPr lang="de-DE" sz="2400" dirty="0" err="1"/>
              <a:t>Consumption</a:t>
            </a:r>
            <a:r>
              <a:rPr lang="de-DE" sz="2400" dirty="0"/>
              <a:t> </a:t>
            </a:r>
            <a:r>
              <a:rPr lang="de-DE" sz="2400" dirty="0" err="1"/>
              <a:t>of</a:t>
            </a:r>
            <a:r>
              <a:rPr lang="de-DE" sz="2400" dirty="0"/>
              <a:t> </a:t>
            </a:r>
            <a:r>
              <a:rPr lang="de-DE" sz="2400" dirty="0" err="1"/>
              <a:t>virgin</a:t>
            </a:r>
            <a:r>
              <a:rPr lang="de-DE" sz="2400" dirty="0"/>
              <a:t> </a:t>
            </a:r>
            <a:r>
              <a:rPr lang="de-DE" sz="2400" dirty="0" err="1"/>
              <a:t>resources</a:t>
            </a:r>
            <a:endParaRPr lang="de-DE" sz="2400" dirty="0"/>
          </a:p>
          <a:p>
            <a:pPr marL="0" indent="0">
              <a:lnSpc>
                <a:spcPct val="150000"/>
              </a:lnSpc>
              <a:buNone/>
            </a:pPr>
            <a:r>
              <a:rPr lang="de-DE" sz="2400" dirty="0"/>
              <a:t>        World </a:t>
            </a:r>
            <a:r>
              <a:rPr lang="de-DE" sz="2400" dirty="0" err="1"/>
              <a:t>population</a:t>
            </a:r>
            <a:endParaRPr lang="de-DE" sz="2400" dirty="0"/>
          </a:p>
          <a:p>
            <a:pPr marL="0" indent="0">
              <a:lnSpc>
                <a:spcPct val="150000"/>
              </a:lnSpc>
              <a:buNone/>
            </a:pPr>
            <a:r>
              <a:rPr lang="en-US" sz="2400" dirty="0"/>
              <a:t>        The world's current circularity</a:t>
            </a:r>
          </a:p>
          <a:p>
            <a:pPr marL="0" indent="0">
              <a:buNone/>
            </a:pPr>
            <a:r>
              <a:rPr lang="en-US" sz="2400" dirty="0"/>
              <a:t>        gap is over 90%</a:t>
            </a:r>
          </a:p>
          <a:p>
            <a:pPr marL="0" indent="0">
              <a:buNone/>
            </a:pPr>
            <a:endParaRPr lang="en-US" sz="2400" dirty="0">
              <a:solidFill>
                <a:srgbClr val="00B050"/>
              </a:solidFill>
            </a:endParaRPr>
          </a:p>
          <a:p>
            <a:pPr marL="0" indent="0">
              <a:buNone/>
            </a:pPr>
            <a:endParaRPr lang="en-US" sz="2400" dirty="0">
              <a:solidFill>
                <a:srgbClr val="00B050"/>
              </a:solidFill>
            </a:endParaRPr>
          </a:p>
          <a:p>
            <a:pPr marL="0" indent="0">
              <a:buNone/>
            </a:pPr>
            <a:r>
              <a:rPr lang="en-US" sz="2400" dirty="0">
                <a:solidFill>
                  <a:srgbClr val="00B050"/>
                </a:solidFill>
              </a:rPr>
              <a:t>Necessary steps</a:t>
            </a:r>
          </a:p>
          <a:p>
            <a:pPr>
              <a:buFont typeface="Wingdings" panose="05000000000000000000" pitchFamily="2" charset="2"/>
              <a:buChar char="Ø"/>
            </a:pPr>
            <a:r>
              <a:rPr lang="en-US" sz="2400" dirty="0">
                <a:solidFill>
                  <a:srgbClr val="00B050"/>
                </a:solidFill>
              </a:rPr>
              <a:t>CO2-neutrality</a:t>
            </a:r>
          </a:p>
          <a:p>
            <a:pPr>
              <a:buFont typeface="Wingdings" panose="05000000000000000000" pitchFamily="2" charset="2"/>
              <a:buChar char="Ø"/>
            </a:pPr>
            <a:r>
              <a:rPr lang="en-US" sz="2400" dirty="0">
                <a:solidFill>
                  <a:srgbClr val="00B050"/>
                </a:solidFill>
              </a:rPr>
              <a:t>Decoupling growth from resource use</a:t>
            </a:r>
            <a:endParaRPr lang="de-DE" sz="2400" dirty="0">
              <a:solidFill>
                <a:srgbClr val="00B050"/>
              </a:solidFill>
            </a:endParaRPr>
          </a:p>
          <a:p>
            <a:pPr marL="0" indent="0" algn="r">
              <a:buNone/>
            </a:pPr>
            <a:endParaRPr lang="de-DE" dirty="0"/>
          </a:p>
        </p:txBody>
      </p:sp>
      <p:sp>
        <p:nvSpPr>
          <p:cNvPr id="29" name="Pfeil nach rechts 28"/>
          <p:cNvSpPr/>
          <p:nvPr/>
        </p:nvSpPr>
        <p:spPr>
          <a:xfrm rot="19312921">
            <a:off x="733264" y="2579634"/>
            <a:ext cx="367062" cy="249022"/>
          </a:xfrm>
          <a:prstGeom prst="rightArrow">
            <a:avLst/>
          </a:prstGeom>
          <a:solidFill>
            <a:srgbClr val="8F18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Pfeil nach rechts 29"/>
          <p:cNvSpPr/>
          <p:nvPr/>
        </p:nvSpPr>
        <p:spPr>
          <a:xfrm rot="19312921">
            <a:off x="745584" y="2075578"/>
            <a:ext cx="367062" cy="249022"/>
          </a:xfrm>
          <a:prstGeom prst="rightArrow">
            <a:avLst/>
          </a:prstGeom>
          <a:solidFill>
            <a:srgbClr val="8F18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Pfeil nach rechts 30"/>
          <p:cNvSpPr/>
          <p:nvPr/>
        </p:nvSpPr>
        <p:spPr>
          <a:xfrm rot="19312921">
            <a:off x="733119" y="3165248"/>
            <a:ext cx="367062" cy="249022"/>
          </a:xfrm>
          <a:prstGeom prst="rightArrow">
            <a:avLst/>
          </a:prstGeom>
          <a:solidFill>
            <a:srgbClr val="8F18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Stern mit 5 Zacken 31"/>
          <p:cNvSpPr/>
          <p:nvPr/>
        </p:nvSpPr>
        <p:spPr>
          <a:xfrm>
            <a:off x="736763" y="3645024"/>
            <a:ext cx="326799" cy="334560"/>
          </a:xfrm>
          <a:prstGeom prst="star5">
            <a:avLst/>
          </a:prstGeom>
          <a:solidFill>
            <a:srgbClr val="F49B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61" name="Gruppieren 60"/>
          <p:cNvGrpSpPr/>
          <p:nvPr/>
        </p:nvGrpSpPr>
        <p:grpSpPr>
          <a:xfrm>
            <a:off x="5015880" y="908720"/>
            <a:ext cx="8093129" cy="6441863"/>
            <a:chOff x="5015880" y="1196752"/>
            <a:chExt cx="8093129" cy="6441863"/>
          </a:xfrm>
        </p:grpSpPr>
        <p:grpSp>
          <p:nvGrpSpPr>
            <p:cNvPr id="34" name="Gruppieren 33"/>
            <p:cNvGrpSpPr/>
            <p:nvPr/>
          </p:nvGrpSpPr>
          <p:grpSpPr>
            <a:xfrm>
              <a:off x="5525504" y="3737355"/>
              <a:ext cx="3020964" cy="1618565"/>
              <a:chOff x="5141528" y="3755453"/>
              <a:chExt cx="3020964" cy="1618565"/>
            </a:xfrm>
          </p:grpSpPr>
          <p:pic>
            <p:nvPicPr>
              <p:cNvPr id="59" name="Grafik 5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1528" y="3755453"/>
                <a:ext cx="2877448" cy="1618565"/>
              </a:xfrm>
              <a:prstGeom prst="rect">
                <a:avLst/>
              </a:prstGeom>
            </p:spPr>
          </p:pic>
          <p:sp>
            <p:nvSpPr>
              <p:cNvPr id="60" name="Textfeld 59"/>
              <p:cNvSpPr txBox="1"/>
              <p:nvPr/>
            </p:nvSpPr>
            <p:spPr>
              <a:xfrm>
                <a:off x="5315651" y="5125130"/>
                <a:ext cx="2846841" cy="215444"/>
              </a:xfrm>
              <a:prstGeom prst="rect">
                <a:avLst/>
              </a:prstGeom>
              <a:noFill/>
            </p:spPr>
            <p:txBody>
              <a:bodyPr wrap="square" rtlCol="0">
                <a:spAutoFit/>
              </a:bodyPr>
              <a:lstStyle/>
              <a:p>
                <a:r>
                  <a:rPr lang="de-DE" sz="800" dirty="0">
                    <a:solidFill>
                      <a:schemeClr val="bg1"/>
                    </a:solidFill>
                  </a:rPr>
                  <a:t>Koalabaer2007, CC0, via Wikimedia </a:t>
                </a:r>
                <a:r>
                  <a:rPr lang="de-DE" sz="800" dirty="0" err="1">
                    <a:solidFill>
                      <a:schemeClr val="bg1"/>
                    </a:solidFill>
                  </a:rPr>
                  <a:t>Commons</a:t>
                </a:r>
                <a:endParaRPr lang="de-DE" sz="800" dirty="0">
                  <a:solidFill>
                    <a:schemeClr val="bg1"/>
                  </a:solidFill>
                </a:endParaRPr>
              </a:p>
            </p:txBody>
          </p:sp>
        </p:grpSp>
        <p:grpSp>
          <p:nvGrpSpPr>
            <p:cNvPr id="35" name="Gruppieren 34"/>
            <p:cNvGrpSpPr/>
            <p:nvPr/>
          </p:nvGrpSpPr>
          <p:grpSpPr>
            <a:xfrm>
              <a:off x="5015880" y="2089551"/>
              <a:ext cx="2691095" cy="1663445"/>
              <a:chOff x="4696041" y="1937807"/>
              <a:chExt cx="2966744" cy="1833832"/>
            </a:xfrm>
          </p:grpSpPr>
          <p:pic>
            <p:nvPicPr>
              <p:cNvPr id="57" name="Grafik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7932" y="1937807"/>
                <a:ext cx="2934853" cy="1811355"/>
              </a:xfrm>
              <a:prstGeom prst="rect">
                <a:avLst/>
              </a:prstGeom>
            </p:spPr>
          </p:pic>
          <p:sp>
            <p:nvSpPr>
              <p:cNvPr id="58" name="Textfeld 57"/>
              <p:cNvSpPr txBox="1"/>
              <p:nvPr/>
            </p:nvSpPr>
            <p:spPr>
              <a:xfrm>
                <a:off x="4696041" y="3309974"/>
                <a:ext cx="2605243" cy="461665"/>
              </a:xfrm>
              <a:prstGeom prst="rect">
                <a:avLst/>
              </a:prstGeom>
              <a:noFill/>
            </p:spPr>
            <p:txBody>
              <a:bodyPr wrap="square" rtlCol="0">
                <a:spAutoFit/>
              </a:bodyPr>
              <a:lstStyle/>
              <a:p>
                <a:r>
                  <a:rPr lang="en-US" sz="800" dirty="0">
                    <a:solidFill>
                      <a:schemeClr val="bg1"/>
                    </a:solidFill>
                  </a:rPr>
                  <a:t>Photo courtesy of Peter </a:t>
                </a:r>
                <a:r>
                  <a:rPr lang="en-US" sz="800" dirty="0" err="1">
                    <a:solidFill>
                      <a:schemeClr val="bg1"/>
                    </a:solidFill>
                  </a:rPr>
                  <a:t>Buschmann</a:t>
                </a:r>
                <a:r>
                  <a:rPr lang="en-US" sz="800" dirty="0">
                    <a:solidFill>
                      <a:schemeClr val="bg1"/>
                    </a:solidFill>
                  </a:rPr>
                  <a:t>, United States Forest Service, USDA. Some additional editing by </a:t>
                </a:r>
                <a:r>
                  <a:rPr lang="en-US" sz="800" dirty="0" err="1">
                    <a:solidFill>
                      <a:schemeClr val="bg1"/>
                    </a:solidFill>
                  </a:rPr>
                  <a:t>W.carter</a:t>
                </a:r>
                <a:r>
                  <a:rPr lang="en-US" sz="800" dirty="0">
                    <a:solidFill>
                      <a:schemeClr val="bg1"/>
                    </a:solidFill>
                  </a:rPr>
                  <a:t>., Public domain, via Wikimedia Commons</a:t>
                </a:r>
                <a:endParaRPr lang="de-DE" sz="800" dirty="0">
                  <a:solidFill>
                    <a:schemeClr val="bg1"/>
                  </a:solidFill>
                </a:endParaRPr>
              </a:p>
            </p:txBody>
          </p:sp>
        </p:grpSp>
        <p:grpSp>
          <p:nvGrpSpPr>
            <p:cNvPr id="36" name="Gruppieren 35"/>
            <p:cNvGrpSpPr/>
            <p:nvPr/>
          </p:nvGrpSpPr>
          <p:grpSpPr>
            <a:xfrm>
              <a:off x="8075859" y="4835384"/>
              <a:ext cx="2392985" cy="1768366"/>
              <a:chOff x="5261631" y="4837162"/>
              <a:chExt cx="2392985" cy="1768366"/>
            </a:xfrm>
          </p:grpSpPr>
          <p:pic>
            <p:nvPicPr>
              <p:cNvPr id="55" name="Grafik 5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13752" y="4837162"/>
                <a:ext cx="2340864" cy="1755648"/>
              </a:xfrm>
              <a:prstGeom prst="rect">
                <a:avLst/>
              </a:prstGeom>
            </p:spPr>
          </p:pic>
          <p:sp>
            <p:nvSpPr>
              <p:cNvPr id="56" name="Textfeld 55"/>
              <p:cNvSpPr txBox="1"/>
              <p:nvPr/>
            </p:nvSpPr>
            <p:spPr>
              <a:xfrm>
                <a:off x="5261631" y="6266974"/>
                <a:ext cx="1929360" cy="338554"/>
              </a:xfrm>
              <a:prstGeom prst="rect">
                <a:avLst/>
              </a:prstGeom>
              <a:noFill/>
            </p:spPr>
            <p:txBody>
              <a:bodyPr wrap="square" rtlCol="0">
                <a:spAutoFit/>
              </a:bodyPr>
              <a:lstStyle/>
              <a:p>
                <a:r>
                  <a:rPr lang="en-US" sz="800" dirty="0" err="1">
                    <a:solidFill>
                      <a:schemeClr val="bg1"/>
                    </a:solidFill>
                  </a:rPr>
                  <a:t>Avij</a:t>
                </a:r>
                <a:r>
                  <a:rPr lang="en-US" sz="800" dirty="0">
                    <a:solidFill>
                      <a:schemeClr val="bg1"/>
                    </a:solidFill>
                  </a:rPr>
                  <a:t> (talk · </a:t>
                </a:r>
                <a:r>
                  <a:rPr lang="en-US" sz="800" dirty="0" err="1">
                    <a:solidFill>
                      <a:schemeClr val="bg1"/>
                    </a:solidFill>
                  </a:rPr>
                  <a:t>contribs</a:t>
                </a:r>
                <a:r>
                  <a:rPr lang="en-US" sz="800" dirty="0">
                    <a:solidFill>
                      <a:schemeClr val="bg1"/>
                    </a:solidFill>
                  </a:rPr>
                  <a:t>), Public domain, via Wikimedia Commons</a:t>
                </a:r>
                <a:endParaRPr lang="de-DE" sz="800" dirty="0">
                  <a:solidFill>
                    <a:schemeClr val="bg1"/>
                  </a:solidFill>
                </a:endParaRPr>
              </a:p>
            </p:txBody>
          </p:sp>
        </p:grpSp>
        <p:grpSp>
          <p:nvGrpSpPr>
            <p:cNvPr id="37" name="Gruppieren 36"/>
            <p:cNvGrpSpPr/>
            <p:nvPr/>
          </p:nvGrpSpPr>
          <p:grpSpPr>
            <a:xfrm>
              <a:off x="9751161" y="2868352"/>
              <a:ext cx="2478543" cy="1593101"/>
              <a:chOff x="3465206" y="669961"/>
              <a:chExt cx="2478543" cy="1593101"/>
            </a:xfrm>
          </p:grpSpPr>
          <p:pic>
            <p:nvPicPr>
              <p:cNvPr id="53" name="Grafik 5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65206" y="669961"/>
                <a:ext cx="2438400" cy="1581150"/>
              </a:xfrm>
              <a:prstGeom prst="rect">
                <a:avLst/>
              </a:prstGeom>
            </p:spPr>
          </p:pic>
          <p:sp>
            <p:nvSpPr>
              <p:cNvPr id="54" name="Textfeld 53"/>
              <p:cNvSpPr txBox="1"/>
              <p:nvPr/>
            </p:nvSpPr>
            <p:spPr>
              <a:xfrm>
                <a:off x="4207649" y="1924508"/>
                <a:ext cx="1736100" cy="338554"/>
              </a:xfrm>
              <a:prstGeom prst="rect">
                <a:avLst/>
              </a:prstGeom>
              <a:noFill/>
            </p:spPr>
            <p:txBody>
              <a:bodyPr wrap="square" rtlCol="0">
                <a:spAutoFit/>
              </a:bodyPr>
              <a:lstStyle/>
              <a:p>
                <a:pPr algn="r"/>
                <a:r>
                  <a:rPr lang="en-US" sz="800" dirty="0">
                    <a:solidFill>
                      <a:schemeClr val="bg1"/>
                    </a:solidFill>
                  </a:rPr>
                  <a:t>United States government, Public domain, via Wikimedia Commons</a:t>
                </a:r>
                <a:endParaRPr lang="de-DE" sz="800" dirty="0">
                  <a:solidFill>
                    <a:schemeClr val="bg1"/>
                  </a:solidFill>
                </a:endParaRPr>
              </a:p>
            </p:txBody>
          </p:sp>
        </p:grpSp>
        <p:grpSp>
          <p:nvGrpSpPr>
            <p:cNvPr id="38" name="Gruppieren 37"/>
            <p:cNvGrpSpPr/>
            <p:nvPr/>
          </p:nvGrpSpPr>
          <p:grpSpPr>
            <a:xfrm>
              <a:off x="7263211" y="1883208"/>
              <a:ext cx="2487950" cy="1828800"/>
              <a:chOff x="4910067" y="1749687"/>
              <a:chExt cx="2487950" cy="1828800"/>
            </a:xfrm>
          </p:grpSpPr>
          <p:pic>
            <p:nvPicPr>
              <p:cNvPr id="51" name="Grafik 5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59617" y="1749687"/>
                <a:ext cx="2438400" cy="1828800"/>
              </a:xfrm>
              <a:prstGeom prst="rect">
                <a:avLst/>
              </a:prstGeom>
            </p:spPr>
          </p:pic>
          <p:sp>
            <p:nvSpPr>
              <p:cNvPr id="52" name="Textfeld 51"/>
              <p:cNvSpPr txBox="1"/>
              <p:nvPr/>
            </p:nvSpPr>
            <p:spPr>
              <a:xfrm>
                <a:off x="4910067" y="1782676"/>
                <a:ext cx="2335997" cy="215444"/>
              </a:xfrm>
              <a:prstGeom prst="rect">
                <a:avLst/>
              </a:prstGeom>
              <a:noFill/>
            </p:spPr>
            <p:txBody>
              <a:bodyPr wrap="square" rtlCol="0">
                <a:spAutoFit/>
              </a:bodyPr>
              <a:lstStyle/>
              <a:p>
                <a:r>
                  <a:rPr lang="pt-BR" sz="800" dirty="0">
                    <a:solidFill>
                      <a:schemeClr val="bg1"/>
                    </a:solidFill>
                  </a:rPr>
                  <a:t>Apurv013, CC0, via Wikimedia Commons</a:t>
                </a:r>
                <a:endParaRPr lang="de-DE" sz="800" dirty="0">
                  <a:solidFill>
                    <a:schemeClr val="bg1"/>
                  </a:solidFill>
                </a:endParaRPr>
              </a:p>
            </p:txBody>
          </p:sp>
        </p:grpSp>
        <p:grpSp>
          <p:nvGrpSpPr>
            <p:cNvPr id="39" name="Gruppieren 38"/>
            <p:cNvGrpSpPr/>
            <p:nvPr/>
          </p:nvGrpSpPr>
          <p:grpSpPr>
            <a:xfrm>
              <a:off x="9490903" y="1196752"/>
              <a:ext cx="2449298" cy="1828800"/>
              <a:chOff x="4865902" y="2514600"/>
              <a:chExt cx="2449298" cy="1828800"/>
            </a:xfrm>
          </p:grpSpPr>
          <p:pic>
            <p:nvPicPr>
              <p:cNvPr id="49" name="Grafik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76800" y="2514600"/>
                <a:ext cx="2438400" cy="1828800"/>
              </a:xfrm>
              <a:prstGeom prst="rect">
                <a:avLst/>
              </a:prstGeom>
            </p:spPr>
          </p:pic>
          <p:sp>
            <p:nvSpPr>
              <p:cNvPr id="50" name="Textfeld 49"/>
              <p:cNvSpPr txBox="1"/>
              <p:nvPr/>
            </p:nvSpPr>
            <p:spPr>
              <a:xfrm>
                <a:off x="4865902" y="2533540"/>
                <a:ext cx="2372265" cy="215444"/>
              </a:xfrm>
              <a:prstGeom prst="rect">
                <a:avLst/>
              </a:prstGeom>
              <a:noFill/>
            </p:spPr>
            <p:txBody>
              <a:bodyPr wrap="square" rtlCol="0">
                <a:spAutoFit/>
              </a:bodyPr>
              <a:lstStyle/>
              <a:p>
                <a:r>
                  <a:rPr lang="en-US" sz="800" dirty="0" err="1">
                    <a:solidFill>
                      <a:schemeClr val="bg1"/>
                    </a:solidFill>
                  </a:rPr>
                  <a:t>Manuspanicker</a:t>
                </a:r>
                <a:r>
                  <a:rPr lang="en-US" sz="800" dirty="0">
                    <a:solidFill>
                      <a:schemeClr val="bg1"/>
                    </a:solidFill>
                  </a:rPr>
                  <a:t>, CC0, via Wikimedia Commons</a:t>
                </a:r>
                <a:endParaRPr lang="de-DE" sz="800" dirty="0">
                  <a:solidFill>
                    <a:schemeClr val="bg1"/>
                  </a:solidFill>
                </a:endParaRPr>
              </a:p>
            </p:txBody>
          </p:sp>
        </p:grpSp>
        <p:grpSp>
          <p:nvGrpSpPr>
            <p:cNvPr id="40" name="Gruppieren 39"/>
            <p:cNvGrpSpPr/>
            <p:nvPr/>
          </p:nvGrpSpPr>
          <p:grpSpPr>
            <a:xfrm>
              <a:off x="5554802" y="1209470"/>
              <a:ext cx="7554207" cy="6429145"/>
              <a:chOff x="3172753" y="1505243"/>
              <a:chExt cx="8521507" cy="7588344"/>
            </a:xfrm>
          </p:grpSpPr>
          <p:sp>
            <p:nvSpPr>
              <p:cNvPr id="41" name="Rectangle 1"/>
              <p:cNvSpPr>
                <a:spLocks noChangeArrowheads="1"/>
              </p:cNvSpPr>
              <p:nvPr/>
            </p:nvSpPr>
            <p:spPr bwMode="auto">
              <a:xfrm>
                <a:off x="4007444" y="2382798"/>
                <a:ext cx="209857" cy="33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chemeClr val="tx1"/>
                    </a:solidFill>
                    <a:effectLst/>
                    <a:latin typeface="Arial" panose="020B0604020202020204" pitchFamily="34" charset="0"/>
                  </a:rPr>
                  <a:t> </a:t>
                </a:r>
              </a:p>
            </p:txBody>
          </p:sp>
          <p:sp>
            <p:nvSpPr>
              <p:cNvPr id="42" name="Rectangle 2"/>
              <p:cNvSpPr>
                <a:spLocks noChangeArrowheads="1"/>
              </p:cNvSpPr>
              <p:nvPr/>
            </p:nvSpPr>
            <p:spPr bwMode="auto">
              <a:xfrm>
                <a:off x="4007444" y="2382798"/>
                <a:ext cx="209857" cy="33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800" b="0" i="0" u="none" strike="noStrike" cap="none" normalizeH="0" baseline="0" dirty="0">
                    <a:ln>
                      <a:noFill/>
                    </a:ln>
                    <a:solidFill>
                      <a:schemeClr val="tx1"/>
                    </a:solidFill>
                    <a:effectLst/>
                    <a:latin typeface="Arial" panose="020B0604020202020204" pitchFamily="34" charset="0"/>
                  </a:rPr>
                  <a:t> </a:t>
                </a:r>
              </a:p>
            </p:txBody>
          </p:sp>
          <p:sp>
            <p:nvSpPr>
              <p:cNvPr id="43" name="Ellipse 42"/>
              <p:cNvSpPr/>
              <p:nvPr/>
            </p:nvSpPr>
            <p:spPr>
              <a:xfrm>
                <a:off x="3172753" y="2109440"/>
                <a:ext cx="4069621" cy="4254488"/>
              </a:xfrm>
              <a:prstGeom prst="ellipse">
                <a:avLst/>
              </a:prstGeom>
              <a:noFill/>
              <a:ln w="76200">
                <a:solidFill>
                  <a:srgbClr val="259A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err="1">
                    <a:solidFill>
                      <a:schemeClr val="bg1"/>
                    </a:solidFill>
                  </a:rPr>
                  <a:t>Ecologic</a:t>
                </a:r>
                <a:r>
                  <a:rPr lang="de-DE" sz="3600" b="1" dirty="0">
                    <a:solidFill>
                      <a:schemeClr val="bg1"/>
                    </a:solidFill>
                  </a:rPr>
                  <a:t> </a:t>
                </a:r>
                <a:r>
                  <a:rPr lang="de-DE" sz="3600" b="1" dirty="0" err="1">
                    <a:solidFill>
                      <a:schemeClr val="bg1"/>
                    </a:solidFill>
                  </a:rPr>
                  <a:t>aspects</a:t>
                </a:r>
                <a:endParaRPr lang="de-DE" sz="3600" b="1" dirty="0">
                  <a:solidFill>
                    <a:schemeClr val="bg1"/>
                  </a:solidFill>
                </a:endParaRPr>
              </a:p>
            </p:txBody>
          </p:sp>
          <p:sp>
            <p:nvSpPr>
              <p:cNvPr id="45" name="Ellipse 44"/>
              <p:cNvSpPr/>
              <p:nvPr/>
            </p:nvSpPr>
            <p:spPr>
              <a:xfrm>
                <a:off x="7624639" y="1505243"/>
                <a:ext cx="4069621" cy="4254488"/>
              </a:xfrm>
              <a:prstGeom prst="ellipse">
                <a:avLst/>
              </a:prstGeom>
              <a:noFill/>
              <a:ln w="76200">
                <a:solidFill>
                  <a:srgbClr val="E741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err="1">
                    <a:solidFill>
                      <a:schemeClr val="bg1"/>
                    </a:solidFill>
                  </a:rPr>
                  <a:t>Social</a:t>
                </a:r>
                <a:r>
                  <a:rPr lang="de-DE" sz="3600" b="1" dirty="0">
                    <a:solidFill>
                      <a:schemeClr val="bg1"/>
                    </a:solidFill>
                  </a:rPr>
                  <a:t> </a:t>
                </a:r>
                <a:r>
                  <a:rPr lang="de-DE" sz="3600" b="1" dirty="0" err="1">
                    <a:solidFill>
                      <a:schemeClr val="bg1"/>
                    </a:solidFill>
                  </a:rPr>
                  <a:t>aspects</a:t>
                </a:r>
                <a:endParaRPr lang="de-DE" sz="3600" b="1" dirty="0">
                  <a:solidFill>
                    <a:schemeClr val="bg1"/>
                  </a:solidFill>
                </a:endParaRPr>
              </a:p>
            </p:txBody>
          </p:sp>
          <p:grpSp>
            <p:nvGrpSpPr>
              <p:cNvPr id="46" name="Gruppieren 45"/>
              <p:cNvGrpSpPr/>
              <p:nvPr/>
            </p:nvGrpSpPr>
            <p:grpSpPr>
              <a:xfrm>
                <a:off x="5563628" y="4839099"/>
                <a:ext cx="4069621" cy="4254488"/>
                <a:chOff x="1844857" y="2787774"/>
                <a:chExt cx="4824536" cy="4752528"/>
              </a:xfrm>
            </p:grpSpPr>
            <p:sp>
              <p:nvSpPr>
                <p:cNvPr id="47" name="Textfeld 46"/>
                <p:cNvSpPr txBox="1"/>
                <p:nvPr/>
              </p:nvSpPr>
              <p:spPr>
                <a:xfrm>
                  <a:off x="2138374" y="4344568"/>
                  <a:ext cx="4320783" cy="923331"/>
                </a:xfrm>
                <a:prstGeom prst="rect">
                  <a:avLst/>
                </a:prstGeom>
                <a:noFill/>
              </p:spPr>
              <p:txBody>
                <a:bodyPr wrap="square" rtlCol="0">
                  <a:spAutoFit/>
                </a:bodyPr>
                <a:lstStyle/>
                <a:p>
                  <a:pPr algn="ctr"/>
                  <a:r>
                    <a:rPr lang="de-DE" sz="3600" b="1" dirty="0" err="1">
                      <a:solidFill>
                        <a:schemeClr val="bg1"/>
                      </a:solidFill>
                      <a:latin typeface="+mn-lt"/>
                    </a:rPr>
                    <a:t>Economic</a:t>
                  </a:r>
                  <a:r>
                    <a:rPr lang="de-DE" sz="3600" b="1" dirty="0">
                      <a:solidFill>
                        <a:schemeClr val="bg1"/>
                      </a:solidFill>
                      <a:latin typeface="+mn-lt"/>
                    </a:rPr>
                    <a:t> </a:t>
                  </a:r>
                  <a:r>
                    <a:rPr lang="de-DE" sz="3600" b="1" dirty="0" err="1">
                      <a:solidFill>
                        <a:schemeClr val="bg1"/>
                      </a:solidFill>
                      <a:latin typeface="+mn-lt"/>
                    </a:rPr>
                    <a:t>aspects</a:t>
                  </a:r>
                  <a:endParaRPr lang="de-DE" sz="3600" b="1" dirty="0">
                    <a:solidFill>
                      <a:schemeClr val="bg1"/>
                    </a:solidFill>
                    <a:latin typeface="+mn-lt"/>
                  </a:endParaRPr>
                </a:p>
                <a:p>
                  <a:pPr algn="ctr"/>
                  <a:endParaRPr lang="de-DE" dirty="0"/>
                </a:p>
              </p:txBody>
            </p:sp>
            <p:sp>
              <p:nvSpPr>
                <p:cNvPr id="48" name="Ellipse 47"/>
                <p:cNvSpPr/>
                <p:nvPr/>
              </p:nvSpPr>
              <p:spPr>
                <a:xfrm>
                  <a:off x="1844857" y="2787774"/>
                  <a:ext cx="4824536" cy="4752528"/>
                </a:xfrm>
                <a:prstGeom prst="ellipse">
                  <a:avLst/>
                </a:prstGeom>
                <a:noFill/>
                <a:ln w="76200">
                  <a:solidFill>
                    <a:srgbClr val="00AD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600" b="1" dirty="0">
                    <a:solidFill>
                      <a:schemeClr val="bg1"/>
                    </a:solidFill>
                  </a:endParaRPr>
                </a:p>
              </p:txBody>
            </p:sp>
          </p:grpSp>
        </p:grpSp>
      </p:grpSp>
    </p:spTree>
    <p:extLst>
      <p:ext uri="{BB962C8B-B14F-4D97-AF65-F5344CB8AC3E}">
        <p14:creationId xmlns:p14="http://schemas.microsoft.com/office/powerpoint/2010/main" val="3431814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r"/>
            <a:r>
              <a:rPr lang="de-DE" sz="3200" dirty="0"/>
              <a:t>The </a:t>
            </a:r>
            <a:r>
              <a:rPr lang="de-DE" sz="3200" dirty="0" err="1"/>
              <a:t>EU‘s</a:t>
            </a:r>
            <a:r>
              <a:rPr lang="de-DE" sz="3200" dirty="0"/>
              <a:t> New </a:t>
            </a:r>
            <a:r>
              <a:rPr lang="de-DE" sz="3200" dirty="0" err="1"/>
              <a:t>Circular</a:t>
            </a:r>
            <a:r>
              <a:rPr lang="de-DE" sz="3200" dirty="0"/>
              <a:t> Economy Action Plan</a:t>
            </a:r>
          </a:p>
        </p:txBody>
      </p:sp>
      <p:sp>
        <p:nvSpPr>
          <p:cNvPr id="4" name="Inhaltsplatzhalter 3"/>
          <p:cNvSpPr txBox="1">
            <a:spLocks noGrp="1"/>
          </p:cNvSpPr>
          <p:nvPr>
            <p:ph idx="1"/>
          </p:nvPr>
        </p:nvSpPr>
        <p:spPr>
          <a:xfrm>
            <a:off x="609600" y="2204864"/>
            <a:ext cx="10972800" cy="3046988"/>
          </a:xfrm>
          <a:prstGeom prst="rect">
            <a:avLst/>
          </a:prstGeom>
          <a:noFill/>
        </p:spPr>
        <p:txBody>
          <a:bodyPr wrap="square" rtlCol="0">
            <a:spAutoFit/>
          </a:bodyPr>
          <a:lstStyle/>
          <a:p>
            <a:pPr marL="0" indent="0" algn="ctr">
              <a:buNone/>
            </a:pPr>
            <a:r>
              <a:rPr lang="en-GB" dirty="0"/>
              <a:t>“the EU needs to accelerate the transition towards a regenerative growth model that gives back to the planet more than it takes, advance towards keeping its resource consumption within planetary boundaries, and therefore strive to reduce its consumption footprint and double its circular material use rate in the coming decade”</a:t>
            </a:r>
            <a:endParaRPr lang="de-DE" dirty="0"/>
          </a:p>
        </p:txBody>
      </p:sp>
    </p:spTree>
    <p:extLst>
      <p:ext uri="{BB962C8B-B14F-4D97-AF65-F5344CB8AC3E}">
        <p14:creationId xmlns:p14="http://schemas.microsoft.com/office/powerpoint/2010/main" val="3978191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2567608" y="332656"/>
            <a:ext cx="9167192"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2800" dirty="0" err="1"/>
              <a:t>Transforming</a:t>
            </a:r>
            <a:r>
              <a:rPr lang="de-DE" sz="2800" dirty="0"/>
              <a:t> </a:t>
            </a:r>
            <a:r>
              <a:rPr lang="de-DE" sz="2800" dirty="0" err="1"/>
              <a:t>the</a:t>
            </a:r>
            <a:r>
              <a:rPr lang="de-DE" sz="2800" dirty="0"/>
              <a:t> </a:t>
            </a:r>
            <a:r>
              <a:rPr lang="de-DE" sz="2800" dirty="0" err="1"/>
              <a:t>EU‘s</a:t>
            </a:r>
            <a:r>
              <a:rPr lang="de-DE" sz="2800" dirty="0"/>
              <a:t> </a:t>
            </a:r>
            <a:r>
              <a:rPr lang="de-DE" sz="2800" dirty="0" err="1"/>
              <a:t>economy</a:t>
            </a:r>
            <a:r>
              <a:rPr lang="de-DE" sz="2800" dirty="0"/>
              <a:t> </a:t>
            </a:r>
            <a:r>
              <a:rPr lang="de-DE" sz="2800" dirty="0" err="1"/>
              <a:t>for</a:t>
            </a:r>
            <a:r>
              <a:rPr lang="de-DE" sz="2800" dirty="0"/>
              <a:t> a </a:t>
            </a:r>
            <a:r>
              <a:rPr lang="de-DE" sz="2800" dirty="0" err="1"/>
              <a:t>sustainable</a:t>
            </a:r>
            <a:r>
              <a:rPr lang="de-DE" sz="2800" dirty="0"/>
              <a:t> </a:t>
            </a:r>
            <a:r>
              <a:rPr lang="de-DE" sz="2800" dirty="0" err="1"/>
              <a:t>future</a:t>
            </a:r>
            <a:endParaRPr lang="de-DE" sz="2800" dirty="0"/>
          </a:p>
        </p:txBody>
      </p:sp>
      <p:sp>
        <p:nvSpPr>
          <p:cNvPr id="6" name="Textfeld 5"/>
          <p:cNvSpPr txBox="1"/>
          <p:nvPr/>
        </p:nvSpPr>
        <p:spPr>
          <a:xfrm>
            <a:off x="2279576" y="2000743"/>
            <a:ext cx="9455224" cy="1200329"/>
          </a:xfrm>
          <a:prstGeom prst="rect">
            <a:avLst/>
          </a:prstGeom>
          <a:noFill/>
        </p:spPr>
        <p:txBody>
          <a:bodyPr wrap="square" rtlCol="0">
            <a:spAutoFit/>
          </a:bodyPr>
          <a:lstStyle/>
          <a:p>
            <a:r>
              <a:rPr lang="en-GB" dirty="0"/>
              <a:t>Make the transition to modern, resource-efficient and competitive economy, ensuring:</a:t>
            </a:r>
            <a:endParaRPr lang="de-DE" dirty="0"/>
          </a:p>
          <a:p>
            <a:pPr marL="285750" lvl="0" indent="-285750">
              <a:buFont typeface="Wingdings" panose="05000000000000000000" pitchFamily="2" charset="2"/>
              <a:buChar char="Ø"/>
            </a:pPr>
            <a:r>
              <a:rPr lang="en-GB" dirty="0"/>
              <a:t>no net emissions of greenhouse gases by 2050, 55% reduction by 2030</a:t>
            </a:r>
            <a:endParaRPr lang="de-DE" dirty="0"/>
          </a:p>
          <a:p>
            <a:pPr marL="285750" lvl="0" indent="-285750">
              <a:buFont typeface="Wingdings" panose="05000000000000000000" pitchFamily="2" charset="2"/>
              <a:buChar char="Ø"/>
            </a:pPr>
            <a:r>
              <a:rPr lang="en-GB" dirty="0"/>
              <a:t>economic growth decoupled from resource use</a:t>
            </a:r>
            <a:endParaRPr lang="de-DE" dirty="0"/>
          </a:p>
          <a:p>
            <a:pPr marL="285750" lvl="0" indent="-285750">
              <a:buFont typeface="Wingdings" panose="05000000000000000000" pitchFamily="2" charset="2"/>
              <a:buChar char="Ø"/>
            </a:pPr>
            <a:r>
              <a:rPr lang="en-GB" dirty="0"/>
              <a:t>no person and no place left behind</a:t>
            </a:r>
            <a:endParaRPr lang="de-DE" dirty="0"/>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1844824"/>
            <a:ext cx="1512168" cy="1512168"/>
          </a:xfrm>
          <a:prstGeom prst="rect">
            <a:avLst/>
          </a:prstGeom>
        </p:spPr>
      </p:pic>
      <p:pic>
        <p:nvPicPr>
          <p:cNvPr id="7" name="Picture 2" descr="Industrial ecosystems banner with overview of each of the 14 ecosystems"/>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l="14333" r="13455"/>
          <a:stretch>
            <a:fillRect/>
          </a:stretch>
        </p:blipFill>
        <p:spPr bwMode="auto">
          <a:xfrm>
            <a:off x="287898" y="3563849"/>
            <a:ext cx="1607091" cy="138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hteck 2"/>
          <p:cNvSpPr/>
          <p:nvPr/>
        </p:nvSpPr>
        <p:spPr>
          <a:xfrm>
            <a:off x="2279576" y="3796286"/>
            <a:ext cx="9145016" cy="923330"/>
          </a:xfrm>
          <a:prstGeom prst="rect">
            <a:avLst/>
          </a:prstGeom>
        </p:spPr>
        <p:txBody>
          <a:bodyPr wrap="square">
            <a:spAutoFit/>
          </a:bodyPr>
          <a:lstStyle/>
          <a:p>
            <a:r>
              <a:rPr lang="en-GB" dirty="0"/>
              <a:t>A New Industrial Strategy: Each of the 14 EU industrial ecosystems needs to transform its business models and value chains to form the basis for a green, digital and resilient European economy. Transition pathways are being developed.</a:t>
            </a:r>
            <a:endParaRPr lang="de-DE" dirty="0"/>
          </a:p>
        </p:txBody>
      </p:sp>
      <p:pic>
        <p:nvPicPr>
          <p:cNvPr id="8" name="Grafik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6652" y="5158910"/>
            <a:ext cx="1559496" cy="1039664"/>
          </a:xfrm>
          <a:prstGeom prst="rect">
            <a:avLst/>
          </a:prstGeom>
        </p:spPr>
      </p:pic>
      <p:sp>
        <p:nvSpPr>
          <p:cNvPr id="9" name="Rechteck 8"/>
          <p:cNvSpPr/>
          <p:nvPr/>
        </p:nvSpPr>
        <p:spPr>
          <a:xfrm>
            <a:off x="2279576" y="5078577"/>
            <a:ext cx="8928992" cy="1200329"/>
          </a:xfrm>
          <a:prstGeom prst="rect">
            <a:avLst/>
          </a:prstGeom>
        </p:spPr>
        <p:txBody>
          <a:bodyPr wrap="square">
            <a:spAutoFit/>
          </a:bodyPr>
          <a:lstStyle/>
          <a:p>
            <a:r>
              <a:rPr lang="en-US" dirty="0"/>
              <a:t>Detailed plan of legislative and non-legislative EU measures that targets how products are designed, promotes circular economy processes, encourages sustainable consumption, and aims to ensure that waste is prevented and the resources used are kept in the EU economy for as long as possible.</a:t>
            </a:r>
            <a:endParaRPr lang="de-DE" dirty="0"/>
          </a:p>
        </p:txBody>
      </p:sp>
    </p:spTree>
    <p:extLst>
      <p:ext uri="{BB962C8B-B14F-4D97-AF65-F5344CB8AC3E}">
        <p14:creationId xmlns:p14="http://schemas.microsoft.com/office/powerpoint/2010/main" val="1388241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89002" y="6272987"/>
            <a:ext cx="2495630" cy="467701"/>
          </a:xfrm>
          <a:prstGeom prst="rect">
            <a:avLst/>
          </a:prstGeom>
        </p:spPr>
      </p:pic>
      <p:sp>
        <p:nvSpPr>
          <p:cNvPr id="5" name="Rechteck 4"/>
          <p:cNvSpPr/>
          <p:nvPr/>
        </p:nvSpPr>
        <p:spPr>
          <a:xfrm>
            <a:off x="736127" y="1916832"/>
            <a:ext cx="6584009" cy="2185214"/>
          </a:xfrm>
          <a:prstGeom prst="rect">
            <a:avLst/>
          </a:prstGeom>
        </p:spPr>
        <p:txBody>
          <a:bodyPr wrap="square">
            <a:spAutoFit/>
          </a:bodyPr>
          <a:lstStyle/>
          <a:p>
            <a:pPr>
              <a:lnSpc>
                <a:spcPct val="150000"/>
              </a:lnSpc>
            </a:pPr>
            <a:r>
              <a:rPr lang="en-US" sz="2000" b="1" dirty="0">
                <a:solidFill>
                  <a:srgbClr val="006491"/>
                </a:solidFill>
              </a:rPr>
              <a:t>Main principles of the circular economy:</a:t>
            </a:r>
          </a:p>
          <a:p>
            <a:pPr marL="342900" indent="-342900">
              <a:lnSpc>
                <a:spcPct val="150000"/>
              </a:lnSpc>
              <a:buFont typeface="Wingdings" panose="05000000000000000000" pitchFamily="2" charset="2"/>
              <a:buChar char="Ø"/>
            </a:pPr>
            <a:r>
              <a:rPr lang="en-US" sz="2000" dirty="0"/>
              <a:t>Eliminate waste and pollution</a:t>
            </a:r>
          </a:p>
          <a:p>
            <a:pPr marL="342900" indent="-342900">
              <a:lnSpc>
                <a:spcPct val="150000"/>
              </a:lnSpc>
              <a:buFont typeface="Wingdings" panose="05000000000000000000" pitchFamily="2" charset="2"/>
              <a:buChar char="Ø"/>
            </a:pPr>
            <a:r>
              <a:rPr lang="en-US" sz="2000" dirty="0"/>
              <a:t>Circulate products and materials at their highest value</a:t>
            </a:r>
          </a:p>
          <a:p>
            <a:pPr marL="342900" indent="-342900">
              <a:lnSpc>
                <a:spcPct val="150000"/>
              </a:lnSpc>
              <a:buFont typeface="Wingdings" panose="05000000000000000000" pitchFamily="2" charset="2"/>
              <a:buChar char="Ø"/>
            </a:pPr>
            <a:r>
              <a:rPr lang="en-US" sz="2000" dirty="0"/>
              <a:t>Regenerate natural systems</a:t>
            </a:r>
            <a:endParaRPr lang="en-US" sz="2000" b="1" dirty="0"/>
          </a:p>
          <a:p>
            <a:endParaRPr lang="en-US" sz="1600" dirty="0">
              <a:solidFill>
                <a:srgbClr val="006491"/>
              </a:solidFill>
            </a:endParaRPr>
          </a:p>
        </p:txBody>
      </p:sp>
      <p:sp>
        <p:nvSpPr>
          <p:cNvPr id="8" name="Rechteck 7"/>
          <p:cNvSpPr/>
          <p:nvPr/>
        </p:nvSpPr>
        <p:spPr>
          <a:xfrm>
            <a:off x="688153" y="4152399"/>
            <a:ext cx="6966686" cy="1938992"/>
          </a:xfrm>
          <a:prstGeom prst="rect">
            <a:avLst/>
          </a:prstGeom>
        </p:spPr>
        <p:txBody>
          <a:bodyPr wrap="square">
            <a:spAutoFit/>
          </a:bodyPr>
          <a:lstStyle/>
          <a:p>
            <a:pPr>
              <a:lnSpc>
                <a:spcPct val="150000"/>
              </a:lnSpc>
            </a:pPr>
            <a:r>
              <a:rPr lang="en-GB" sz="2000" b="1" dirty="0">
                <a:solidFill>
                  <a:srgbClr val="006491"/>
                </a:solidFill>
              </a:rPr>
              <a:t>The circular economy</a:t>
            </a:r>
            <a:r>
              <a:rPr lang="en-GB" sz="2000" dirty="0"/>
              <a:t> offers a profitable opportunity to </a:t>
            </a:r>
          </a:p>
          <a:p>
            <a:pPr marL="342900" indent="-342900">
              <a:lnSpc>
                <a:spcPct val="150000"/>
              </a:lnSpc>
              <a:buFont typeface="Wingdings" panose="05000000000000000000" pitchFamily="2" charset="2"/>
              <a:buChar char="Ø"/>
            </a:pPr>
            <a:r>
              <a:rPr lang="en-GB" sz="2000" dirty="0"/>
              <a:t>move away from resource-intensive processes, </a:t>
            </a:r>
          </a:p>
          <a:p>
            <a:pPr marL="342900" indent="-342900">
              <a:lnSpc>
                <a:spcPct val="150000"/>
              </a:lnSpc>
              <a:buFont typeface="Wingdings" panose="05000000000000000000" pitchFamily="2" charset="2"/>
              <a:buChar char="Ø"/>
            </a:pPr>
            <a:r>
              <a:rPr lang="en-GB" sz="2000" dirty="0"/>
              <a:t>maximise the use of existing assets, </a:t>
            </a:r>
          </a:p>
          <a:p>
            <a:pPr marL="342900" indent="-342900">
              <a:lnSpc>
                <a:spcPct val="150000"/>
              </a:lnSpc>
              <a:buFont typeface="Wingdings" panose="05000000000000000000" pitchFamily="2" charset="2"/>
              <a:buChar char="Ø"/>
            </a:pPr>
            <a:r>
              <a:rPr lang="en-GB" sz="2000" dirty="0"/>
              <a:t>create new revenue streams and preserve natural capital</a:t>
            </a:r>
            <a:endParaRPr lang="en-US" sz="2000" dirty="0"/>
          </a:p>
        </p:txBody>
      </p:sp>
      <p:sp>
        <p:nvSpPr>
          <p:cNvPr id="10" name="Titel 1"/>
          <p:cNvSpPr txBox="1">
            <a:spLocks/>
          </p:cNvSpPr>
          <p:nvPr/>
        </p:nvSpPr>
        <p:spPr>
          <a:xfrm>
            <a:off x="1991544" y="188640"/>
            <a:ext cx="786266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de-DE" sz="3600" dirty="0" err="1"/>
              <a:t>Introduction</a:t>
            </a:r>
            <a:r>
              <a:rPr lang="de-DE" sz="3600" dirty="0"/>
              <a:t> </a:t>
            </a:r>
            <a:r>
              <a:rPr lang="de-DE" sz="3600" dirty="0" err="1"/>
              <a:t>to</a:t>
            </a:r>
            <a:r>
              <a:rPr lang="de-DE" sz="3600" dirty="0"/>
              <a:t> </a:t>
            </a:r>
            <a:r>
              <a:rPr lang="de-DE" sz="3600" dirty="0" err="1"/>
              <a:t>Circular</a:t>
            </a:r>
            <a:r>
              <a:rPr lang="de-DE" sz="3600" dirty="0"/>
              <a:t> Economy</a:t>
            </a:r>
          </a:p>
        </p:txBody>
      </p:sp>
      <p:sp>
        <p:nvSpPr>
          <p:cNvPr id="2" name="Wolkenförmige Legende 1"/>
          <p:cNvSpPr/>
          <p:nvPr/>
        </p:nvSpPr>
        <p:spPr>
          <a:xfrm>
            <a:off x="7635803" y="3769607"/>
            <a:ext cx="4104456" cy="2005256"/>
          </a:xfrm>
          <a:prstGeom prst="cloudCallout">
            <a:avLst>
              <a:gd name="adj1" fmla="val -27868"/>
              <a:gd name="adj2" fmla="val 7810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Did you know that up to 80% of products’ environmental impacts are determined at the design phase?</a:t>
            </a:r>
            <a:endParaRPr lang="de-DE" dirty="0"/>
          </a:p>
        </p:txBody>
      </p:sp>
      <p:grpSp>
        <p:nvGrpSpPr>
          <p:cNvPr id="11" name="Gruppieren 10"/>
          <p:cNvGrpSpPr/>
          <p:nvPr/>
        </p:nvGrpSpPr>
        <p:grpSpPr>
          <a:xfrm>
            <a:off x="6896254" y="996698"/>
            <a:ext cx="4888378" cy="1952100"/>
            <a:chOff x="6896254" y="996698"/>
            <a:chExt cx="4888378" cy="1952100"/>
          </a:xfrm>
        </p:grpSpPr>
        <p:grpSp>
          <p:nvGrpSpPr>
            <p:cNvPr id="9" name="Gruppieren 8"/>
            <p:cNvGrpSpPr/>
            <p:nvPr/>
          </p:nvGrpSpPr>
          <p:grpSpPr>
            <a:xfrm>
              <a:off x="6896254" y="996698"/>
              <a:ext cx="4888378" cy="1952100"/>
              <a:chOff x="6896254" y="996698"/>
              <a:chExt cx="4888378" cy="1952100"/>
            </a:xfrm>
          </p:grpSpPr>
          <p:pic>
            <p:nvPicPr>
              <p:cNvPr id="16" name="Grafik 15"/>
              <p:cNvPicPr>
                <a:picLocks noChangeAspect="1"/>
              </p:cNvPicPr>
              <p:nvPr/>
            </p:nvPicPr>
            <p:blipFill rotWithShape="1">
              <a:blip r:embed="rId4" cstate="print">
                <a:extLst>
                  <a:ext uri="{28A0092B-C50C-407E-A947-70E740481C1C}">
                    <a14:useLocalDpi xmlns:a14="http://schemas.microsoft.com/office/drawing/2010/main" val="0"/>
                  </a:ext>
                </a:extLst>
              </a:blip>
              <a:srcRect b="17376"/>
              <a:stretch/>
            </p:blipFill>
            <p:spPr>
              <a:xfrm>
                <a:off x="6896254" y="1331640"/>
                <a:ext cx="4888378" cy="1617158"/>
              </a:xfrm>
              <a:prstGeom prst="rect">
                <a:avLst/>
              </a:prstGeom>
            </p:spPr>
          </p:pic>
          <p:sp>
            <p:nvSpPr>
              <p:cNvPr id="6" name="Textfeld 5"/>
              <p:cNvSpPr txBox="1"/>
              <p:nvPr/>
            </p:nvSpPr>
            <p:spPr>
              <a:xfrm rot="18956332">
                <a:off x="7682948" y="1559752"/>
                <a:ext cx="1368152" cy="338554"/>
              </a:xfrm>
              <a:prstGeom prst="rect">
                <a:avLst/>
              </a:prstGeom>
              <a:noFill/>
            </p:spPr>
            <p:txBody>
              <a:bodyPr wrap="square" rtlCol="0">
                <a:spAutoFit/>
              </a:bodyPr>
              <a:lstStyle/>
              <a:p>
                <a:pPr algn="ctr"/>
                <a:r>
                  <a:rPr lang="de-DE" sz="1600" b="1" dirty="0" err="1">
                    <a:solidFill>
                      <a:srgbClr val="259A47"/>
                    </a:solidFill>
                  </a:rPr>
                  <a:t>narrow</a:t>
                </a:r>
                <a:endParaRPr lang="de-DE" sz="1600" b="1" dirty="0">
                  <a:solidFill>
                    <a:srgbClr val="259A47"/>
                  </a:solidFill>
                </a:endParaRPr>
              </a:p>
            </p:txBody>
          </p:sp>
          <p:sp>
            <p:nvSpPr>
              <p:cNvPr id="13" name="Textfeld 12"/>
              <p:cNvSpPr txBox="1"/>
              <p:nvPr/>
            </p:nvSpPr>
            <p:spPr>
              <a:xfrm rot="2797371">
                <a:off x="10348231" y="1511497"/>
                <a:ext cx="1368152" cy="338554"/>
              </a:xfrm>
              <a:prstGeom prst="rect">
                <a:avLst/>
              </a:prstGeom>
              <a:noFill/>
            </p:spPr>
            <p:txBody>
              <a:bodyPr wrap="square" rtlCol="0">
                <a:spAutoFit/>
              </a:bodyPr>
              <a:lstStyle/>
              <a:p>
                <a:pPr algn="ctr"/>
                <a:r>
                  <a:rPr lang="de-DE" sz="1600" b="1" dirty="0" err="1">
                    <a:solidFill>
                      <a:srgbClr val="259A47"/>
                    </a:solidFill>
                  </a:rPr>
                  <a:t>close</a:t>
                </a:r>
                <a:endParaRPr lang="de-DE" sz="1600" b="1" dirty="0">
                  <a:solidFill>
                    <a:srgbClr val="259A47"/>
                  </a:solidFill>
                </a:endParaRPr>
              </a:p>
            </p:txBody>
          </p:sp>
          <p:sp>
            <p:nvSpPr>
              <p:cNvPr id="14" name="Textfeld 13"/>
              <p:cNvSpPr txBox="1"/>
              <p:nvPr/>
            </p:nvSpPr>
            <p:spPr>
              <a:xfrm>
                <a:off x="9026838" y="1187713"/>
                <a:ext cx="1368152" cy="338554"/>
              </a:xfrm>
              <a:prstGeom prst="rect">
                <a:avLst/>
              </a:prstGeom>
              <a:noFill/>
            </p:spPr>
            <p:txBody>
              <a:bodyPr wrap="square" rtlCol="0">
                <a:spAutoFit/>
              </a:bodyPr>
              <a:lstStyle/>
              <a:p>
                <a:pPr algn="ctr"/>
                <a:r>
                  <a:rPr lang="de-DE" sz="1600" b="1" dirty="0" err="1">
                    <a:solidFill>
                      <a:srgbClr val="259A47"/>
                    </a:solidFill>
                  </a:rPr>
                  <a:t>slow</a:t>
                </a:r>
                <a:endParaRPr lang="de-DE" sz="1600" b="1" dirty="0">
                  <a:solidFill>
                    <a:srgbClr val="259A47"/>
                  </a:solidFill>
                </a:endParaRPr>
              </a:p>
            </p:txBody>
          </p:sp>
        </p:grpSp>
        <p:grpSp>
          <p:nvGrpSpPr>
            <p:cNvPr id="17" name="Gruppieren 16"/>
            <p:cNvGrpSpPr/>
            <p:nvPr/>
          </p:nvGrpSpPr>
          <p:grpSpPr>
            <a:xfrm>
              <a:off x="11272715" y="1994278"/>
              <a:ext cx="467544" cy="599950"/>
              <a:chOff x="5940152" y="5253087"/>
              <a:chExt cx="467544" cy="599950"/>
            </a:xfrm>
          </p:grpSpPr>
          <p:cxnSp>
            <p:nvCxnSpPr>
              <p:cNvPr id="18" name="Gerader Verbinder 17"/>
              <p:cNvCxnSpPr/>
              <p:nvPr/>
            </p:nvCxnSpPr>
            <p:spPr bwMode="auto">
              <a:xfrm flipV="1">
                <a:off x="5940152" y="5276973"/>
                <a:ext cx="467544" cy="576064"/>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r Verbinder 20"/>
              <p:cNvCxnSpPr/>
              <p:nvPr/>
            </p:nvCxnSpPr>
            <p:spPr bwMode="auto">
              <a:xfrm>
                <a:off x="5966774" y="5253087"/>
                <a:ext cx="414300" cy="576064"/>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15818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uppieren 18"/>
          <p:cNvGrpSpPr/>
          <p:nvPr/>
        </p:nvGrpSpPr>
        <p:grpSpPr>
          <a:xfrm>
            <a:off x="551384" y="754864"/>
            <a:ext cx="8415153" cy="5418667"/>
            <a:chOff x="251361" y="-45451"/>
            <a:chExt cx="8415153" cy="5418667"/>
          </a:xfrm>
        </p:grpSpPr>
        <p:graphicFrame>
          <p:nvGraphicFramePr>
            <p:cNvPr id="9" name="Diagramm 8"/>
            <p:cNvGraphicFramePr/>
            <p:nvPr>
              <p:extLst>
                <p:ext uri="{D42A27DB-BD31-4B8C-83A1-F6EECF244321}">
                  <p14:modId xmlns:p14="http://schemas.microsoft.com/office/powerpoint/2010/main" val="3851825676"/>
                </p:ext>
              </p:extLst>
            </p:nvPr>
          </p:nvGraphicFramePr>
          <p:xfrm>
            <a:off x="410771" y="-4545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Abgerundetes Rechteck 14"/>
            <p:cNvSpPr/>
            <p:nvPr/>
          </p:nvSpPr>
          <p:spPr>
            <a:xfrm>
              <a:off x="2389149" y="3288605"/>
              <a:ext cx="1846808" cy="149446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Are </a:t>
              </a:r>
              <a:r>
                <a:rPr lang="en-GB" dirty="0">
                  <a:solidFill>
                    <a:schemeClr val="tx1"/>
                  </a:solidFill>
                </a:rPr>
                <a:t>reparability, modularity and upgradeability</a:t>
              </a:r>
              <a:r>
                <a:rPr lang="de-DE" dirty="0">
                  <a:solidFill>
                    <a:schemeClr val="tx1"/>
                  </a:solidFill>
                </a:rPr>
                <a:t> </a:t>
              </a:r>
              <a:r>
                <a:rPr lang="de-DE" dirty="0" err="1">
                  <a:solidFill>
                    <a:schemeClr val="tx1"/>
                  </a:solidFill>
                </a:rPr>
                <a:t>considered</a:t>
              </a:r>
              <a:r>
                <a:rPr lang="de-DE" dirty="0">
                  <a:solidFill>
                    <a:schemeClr val="tx1"/>
                  </a:solidFill>
                </a:rPr>
                <a:t>?</a:t>
              </a:r>
            </a:p>
          </p:txBody>
        </p:sp>
        <p:sp>
          <p:nvSpPr>
            <p:cNvPr id="16" name="Abgerundetes Rechteck 15"/>
            <p:cNvSpPr/>
            <p:nvPr/>
          </p:nvSpPr>
          <p:spPr>
            <a:xfrm>
              <a:off x="251361" y="3277330"/>
              <a:ext cx="1926045" cy="149446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dirty="0">
                  <a:solidFill>
                    <a:prstClr val="black"/>
                  </a:solidFill>
                </a:rPr>
                <a:t>Are </a:t>
              </a:r>
              <a:r>
                <a:rPr lang="de-DE" dirty="0" err="1">
                  <a:solidFill>
                    <a:prstClr val="black"/>
                  </a:solidFill>
                </a:rPr>
                <a:t>durability</a:t>
              </a:r>
              <a:r>
                <a:rPr lang="de-DE" dirty="0">
                  <a:solidFill>
                    <a:prstClr val="black"/>
                  </a:solidFill>
                </a:rPr>
                <a:t> </a:t>
              </a:r>
              <a:r>
                <a:rPr lang="de-DE" dirty="0" err="1">
                  <a:solidFill>
                    <a:prstClr val="black"/>
                  </a:solidFill>
                </a:rPr>
                <a:t>and</a:t>
              </a:r>
              <a:r>
                <a:rPr lang="de-DE" dirty="0">
                  <a:solidFill>
                    <a:prstClr val="black"/>
                  </a:solidFill>
                </a:rPr>
                <a:t> </a:t>
              </a:r>
              <a:r>
                <a:rPr lang="de-DE" dirty="0" err="1">
                  <a:solidFill>
                    <a:prstClr val="black"/>
                  </a:solidFill>
                </a:rPr>
                <a:t>recyclability</a:t>
              </a:r>
              <a:r>
                <a:rPr lang="de-DE" dirty="0">
                  <a:solidFill>
                    <a:prstClr val="black"/>
                  </a:solidFill>
                </a:rPr>
                <a:t> a </a:t>
              </a:r>
              <a:r>
                <a:rPr lang="de-DE" dirty="0" err="1">
                  <a:solidFill>
                    <a:prstClr val="black"/>
                  </a:solidFill>
                </a:rPr>
                <a:t>criterium</a:t>
              </a:r>
              <a:r>
                <a:rPr lang="de-DE" dirty="0">
                  <a:solidFill>
                    <a:prstClr val="black"/>
                  </a:solidFill>
                </a:rPr>
                <a:t> </a:t>
              </a:r>
              <a:r>
                <a:rPr lang="de-DE" dirty="0" err="1">
                  <a:solidFill>
                    <a:prstClr val="black"/>
                  </a:solidFill>
                </a:rPr>
                <a:t>for</a:t>
              </a:r>
              <a:r>
                <a:rPr lang="de-DE" dirty="0">
                  <a:solidFill>
                    <a:prstClr val="black"/>
                  </a:solidFill>
                </a:rPr>
                <a:t> material </a:t>
              </a:r>
              <a:r>
                <a:rPr lang="de-DE" dirty="0" err="1">
                  <a:solidFill>
                    <a:prstClr val="black"/>
                  </a:solidFill>
                </a:rPr>
                <a:t>selection</a:t>
              </a:r>
              <a:r>
                <a:rPr lang="de-DE" dirty="0">
                  <a:solidFill>
                    <a:prstClr val="black"/>
                  </a:solidFill>
                </a:rPr>
                <a:t>?</a:t>
              </a:r>
            </a:p>
          </p:txBody>
        </p:sp>
        <p:sp>
          <p:nvSpPr>
            <p:cNvPr id="17" name="Abgerundetes Rechteck 16"/>
            <p:cNvSpPr/>
            <p:nvPr/>
          </p:nvSpPr>
          <p:spPr>
            <a:xfrm>
              <a:off x="4659443" y="3288605"/>
              <a:ext cx="1796597" cy="149446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Do </a:t>
              </a:r>
              <a:r>
                <a:rPr lang="de-DE" dirty="0" err="1">
                  <a:solidFill>
                    <a:schemeClr val="tx1"/>
                  </a:solidFill>
                </a:rPr>
                <a:t>your</a:t>
              </a:r>
              <a:r>
                <a:rPr lang="de-DE" dirty="0">
                  <a:solidFill>
                    <a:schemeClr val="tx1"/>
                  </a:solidFill>
                </a:rPr>
                <a:t> </a:t>
              </a:r>
              <a:r>
                <a:rPr lang="de-DE" dirty="0" err="1">
                  <a:solidFill>
                    <a:schemeClr val="tx1"/>
                  </a:solidFill>
                </a:rPr>
                <a:t>products</a:t>
              </a:r>
              <a:r>
                <a:rPr lang="de-DE" dirty="0">
                  <a:solidFill>
                    <a:schemeClr val="tx1"/>
                  </a:solidFill>
                </a:rPr>
                <a:t> </a:t>
              </a:r>
              <a:r>
                <a:rPr lang="de-DE" dirty="0" err="1">
                  <a:solidFill>
                    <a:schemeClr val="tx1"/>
                  </a:solidFill>
                </a:rPr>
                <a:t>realise</a:t>
              </a:r>
              <a:r>
                <a:rPr lang="de-DE" dirty="0">
                  <a:solidFill>
                    <a:schemeClr val="tx1"/>
                  </a:solidFill>
                </a:rPr>
                <a:t> </a:t>
              </a:r>
              <a:r>
                <a:rPr lang="de-DE" dirty="0" err="1">
                  <a:solidFill>
                    <a:schemeClr val="tx1"/>
                  </a:solidFill>
                </a:rPr>
                <a:t>their</a:t>
              </a:r>
              <a:r>
                <a:rPr lang="de-DE" dirty="0">
                  <a:solidFill>
                    <a:schemeClr val="tx1"/>
                  </a:solidFill>
                </a:rPr>
                <a:t> </a:t>
              </a:r>
              <a:r>
                <a:rPr lang="de-DE" dirty="0" err="1">
                  <a:solidFill>
                    <a:schemeClr val="tx1"/>
                  </a:solidFill>
                </a:rPr>
                <a:t>full</a:t>
              </a:r>
              <a:r>
                <a:rPr lang="de-DE" dirty="0">
                  <a:solidFill>
                    <a:schemeClr val="tx1"/>
                  </a:solidFill>
                </a:rPr>
                <a:t> potential?</a:t>
              </a:r>
            </a:p>
          </p:txBody>
        </p:sp>
        <p:sp>
          <p:nvSpPr>
            <p:cNvPr id="18" name="Abgerundetes Rechteck 17"/>
            <p:cNvSpPr/>
            <p:nvPr/>
          </p:nvSpPr>
          <p:spPr>
            <a:xfrm>
              <a:off x="6761738" y="3301274"/>
              <a:ext cx="1904776" cy="1481793"/>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How</a:t>
              </a:r>
              <a:r>
                <a:rPr lang="de-DE" dirty="0">
                  <a:solidFill>
                    <a:schemeClr val="tx1"/>
                  </a:solidFill>
                </a:rPr>
                <a:t> do </a:t>
              </a:r>
              <a:r>
                <a:rPr lang="de-DE" dirty="0" err="1">
                  <a:solidFill>
                    <a:schemeClr val="tx1"/>
                  </a:solidFill>
                </a:rPr>
                <a:t>you</a:t>
              </a:r>
              <a:r>
                <a:rPr lang="de-DE" dirty="0">
                  <a:solidFill>
                    <a:schemeClr val="tx1"/>
                  </a:solidFill>
                </a:rPr>
                <a:t> </a:t>
              </a:r>
              <a:r>
                <a:rPr lang="de-DE" dirty="0" err="1">
                  <a:solidFill>
                    <a:schemeClr val="tx1"/>
                  </a:solidFill>
                </a:rPr>
                <a:t>imagine</a:t>
              </a:r>
              <a:r>
                <a:rPr lang="de-DE" dirty="0">
                  <a:solidFill>
                    <a:schemeClr val="tx1"/>
                  </a:solidFill>
                </a:rPr>
                <a:t> </a:t>
              </a:r>
              <a:r>
                <a:rPr lang="de-DE" dirty="0" err="1">
                  <a:solidFill>
                    <a:schemeClr val="tx1"/>
                  </a:solidFill>
                </a:rPr>
                <a:t>the</a:t>
              </a:r>
              <a:r>
                <a:rPr lang="de-DE" dirty="0">
                  <a:solidFill>
                    <a:schemeClr val="tx1"/>
                  </a:solidFill>
                </a:rPr>
                <a:t> end </a:t>
              </a:r>
              <a:r>
                <a:rPr lang="de-DE" dirty="0" err="1">
                  <a:solidFill>
                    <a:schemeClr val="tx1"/>
                  </a:solidFill>
                </a:rPr>
                <a:t>of</a:t>
              </a:r>
              <a:r>
                <a:rPr lang="de-DE" dirty="0">
                  <a:solidFill>
                    <a:schemeClr val="tx1"/>
                  </a:solidFill>
                </a:rPr>
                <a:t> </a:t>
              </a:r>
              <a:r>
                <a:rPr lang="de-DE" dirty="0" err="1">
                  <a:solidFill>
                    <a:schemeClr val="tx1"/>
                  </a:solidFill>
                </a:rPr>
                <a:t>lifetime</a:t>
              </a:r>
              <a:r>
                <a:rPr lang="de-DE" dirty="0">
                  <a:solidFill>
                    <a:schemeClr val="tx1"/>
                  </a:solidFill>
                </a:rPr>
                <a:t> </a:t>
              </a:r>
              <a:r>
                <a:rPr lang="de-DE" dirty="0" err="1">
                  <a:solidFill>
                    <a:schemeClr val="tx1"/>
                  </a:solidFill>
                </a:rPr>
                <a:t>for</a:t>
              </a:r>
              <a:r>
                <a:rPr lang="de-DE" dirty="0">
                  <a:solidFill>
                    <a:schemeClr val="tx1"/>
                  </a:solidFill>
                </a:rPr>
                <a:t> </a:t>
              </a:r>
              <a:r>
                <a:rPr lang="de-DE" dirty="0" err="1">
                  <a:solidFill>
                    <a:schemeClr val="tx1"/>
                  </a:solidFill>
                </a:rPr>
                <a:t>your</a:t>
              </a:r>
              <a:r>
                <a:rPr lang="de-DE" dirty="0">
                  <a:solidFill>
                    <a:schemeClr val="tx1"/>
                  </a:solidFill>
                </a:rPr>
                <a:t> </a:t>
              </a:r>
              <a:r>
                <a:rPr lang="de-DE" dirty="0" err="1">
                  <a:solidFill>
                    <a:schemeClr val="tx1"/>
                  </a:solidFill>
                </a:rPr>
                <a:t>product</a:t>
              </a:r>
              <a:r>
                <a:rPr lang="de-DE" dirty="0">
                  <a:solidFill>
                    <a:schemeClr val="tx1"/>
                  </a:solidFill>
                </a:rPr>
                <a:t>?</a:t>
              </a:r>
            </a:p>
          </p:txBody>
        </p:sp>
      </p:grpSp>
      <p:sp>
        <p:nvSpPr>
          <p:cNvPr id="5" name="Textfeld 4"/>
          <p:cNvSpPr txBox="1"/>
          <p:nvPr/>
        </p:nvSpPr>
        <p:spPr>
          <a:xfrm>
            <a:off x="2476211" y="455573"/>
            <a:ext cx="9486805" cy="1631216"/>
          </a:xfrm>
          <a:prstGeom prst="rect">
            <a:avLst/>
          </a:prstGeom>
          <a:noFill/>
        </p:spPr>
        <p:txBody>
          <a:bodyPr wrap="square" rtlCol="0">
            <a:spAutoFit/>
          </a:bodyPr>
          <a:lstStyle/>
          <a:p>
            <a:r>
              <a:rPr lang="de-DE" sz="2800" dirty="0"/>
              <a:t>Understanding </a:t>
            </a:r>
            <a:r>
              <a:rPr lang="de-DE" sz="2800" dirty="0" err="1"/>
              <a:t>opportunities</a:t>
            </a:r>
            <a:r>
              <a:rPr lang="de-DE" sz="2800" dirty="0"/>
              <a:t> </a:t>
            </a:r>
            <a:r>
              <a:rPr lang="de-DE" sz="2800" dirty="0" err="1"/>
              <a:t>of</a:t>
            </a:r>
            <a:r>
              <a:rPr lang="de-DE" sz="2800" dirty="0"/>
              <a:t> </a:t>
            </a:r>
            <a:r>
              <a:rPr lang="de-DE" sz="2800" dirty="0" err="1"/>
              <a:t>the</a:t>
            </a:r>
            <a:r>
              <a:rPr lang="de-DE" sz="2800" dirty="0"/>
              <a:t> </a:t>
            </a:r>
            <a:r>
              <a:rPr lang="de-DE" sz="2800" dirty="0" err="1"/>
              <a:t>circular</a:t>
            </a:r>
            <a:r>
              <a:rPr lang="de-DE" sz="2800" dirty="0"/>
              <a:t> </a:t>
            </a:r>
            <a:r>
              <a:rPr lang="de-DE" sz="2800" dirty="0" err="1"/>
              <a:t>economy</a:t>
            </a:r>
            <a:r>
              <a:rPr lang="de-DE" sz="2800" dirty="0"/>
              <a:t> in </a:t>
            </a:r>
            <a:r>
              <a:rPr lang="de-DE" sz="2800" dirty="0" err="1"/>
              <a:t>contrast</a:t>
            </a:r>
            <a:r>
              <a:rPr lang="de-DE" sz="2800" dirty="0"/>
              <a:t> </a:t>
            </a:r>
            <a:r>
              <a:rPr lang="de-DE" sz="2800" dirty="0" err="1"/>
              <a:t>to</a:t>
            </a:r>
            <a:r>
              <a:rPr lang="de-DE" sz="2800" dirty="0"/>
              <a:t> </a:t>
            </a:r>
            <a:r>
              <a:rPr lang="de-DE" sz="2800" dirty="0" err="1"/>
              <a:t>the</a:t>
            </a:r>
            <a:r>
              <a:rPr lang="de-DE" sz="2800" dirty="0"/>
              <a:t> </a:t>
            </a:r>
            <a:r>
              <a:rPr lang="de-DE" sz="2800" dirty="0" err="1"/>
              <a:t>inefficiencies</a:t>
            </a:r>
            <a:r>
              <a:rPr lang="de-DE" sz="2800" dirty="0"/>
              <a:t> </a:t>
            </a:r>
            <a:r>
              <a:rPr lang="de-DE" sz="2800" dirty="0" err="1"/>
              <a:t>of</a:t>
            </a:r>
            <a:r>
              <a:rPr lang="de-DE" sz="2800" dirty="0"/>
              <a:t> linear </a:t>
            </a:r>
            <a:r>
              <a:rPr lang="de-DE" sz="2800" dirty="0" err="1"/>
              <a:t>economy</a:t>
            </a:r>
            <a:endParaRPr lang="de-DE" sz="2800" dirty="0"/>
          </a:p>
          <a:p>
            <a:endParaRPr lang="de-DE" sz="2000" dirty="0"/>
          </a:p>
          <a:p>
            <a:r>
              <a:rPr lang="de-DE" sz="2400" dirty="0" err="1"/>
              <a:t>Example</a:t>
            </a:r>
            <a:r>
              <a:rPr lang="de-DE" sz="2400" dirty="0"/>
              <a:t>: </a:t>
            </a:r>
            <a:r>
              <a:rPr lang="de-DE" sz="2400" dirty="0" err="1"/>
              <a:t>Manufacturer</a:t>
            </a:r>
            <a:r>
              <a:rPr lang="de-DE" sz="2400" dirty="0"/>
              <a:t> </a:t>
            </a:r>
            <a:r>
              <a:rPr lang="de-DE" sz="2400" dirty="0" err="1"/>
              <a:t>of</a:t>
            </a:r>
            <a:r>
              <a:rPr lang="de-DE" sz="2400" dirty="0"/>
              <a:t> </a:t>
            </a:r>
            <a:r>
              <a:rPr lang="de-DE" sz="2400" dirty="0" err="1"/>
              <a:t>playground</a:t>
            </a:r>
            <a:r>
              <a:rPr lang="de-DE" sz="2400" dirty="0"/>
              <a:t> </a:t>
            </a:r>
            <a:r>
              <a:rPr lang="de-DE" sz="2400" dirty="0" err="1"/>
              <a:t>equipment</a:t>
            </a:r>
            <a:endParaRPr lang="de-DE" sz="2400" dirty="0"/>
          </a:p>
        </p:txBody>
      </p:sp>
      <p:pic>
        <p:nvPicPr>
          <p:cNvPr id="21" name="Grafik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992544" y="5120795"/>
            <a:ext cx="1052736" cy="1052736"/>
          </a:xfrm>
          <a:prstGeom prst="rect">
            <a:avLst/>
          </a:prstGeom>
        </p:spPr>
      </p:pic>
      <p:pic>
        <p:nvPicPr>
          <p:cNvPr id="13" name="Picture 12">
            <a:extLst>
              <a:ext uri="{FF2B5EF4-FFF2-40B4-BE49-F238E27FC236}">
                <a16:creationId xmlns:a16="http://schemas.microsoft.com/office/drawing/2014/main" id="{D3D26EF3-B048-11A6-017F-CB4EFFA63F4C}"/>
              </a:ext>
            </a:extLst>
          </p:cNvPr>
          <p:cNvPicPr>
            <a:picLocks noChangeAspect="1"/>
          </p:cNvPicPr>
          <p:nvPr/>
        </p:nvPicPr>
        <p:blipFill>
          <a:blip r:embed="rId9"/>
          <a:stretch>
            <a:fillRect/>
          </a:stretch>
        </p:blipFill>
        <p:spPr>
          <a:xfrm>
            <a:off x="9147008" y="1124451"/>
            <a:ext cx="2400300" cy="2343150"/>
          </a:xfrm>
          <a:prstGeom prst="rect">
            <a:avLst/>
          </a:prstGeom>
        </p:spPr>
      </p:pic>
      <p:sp>
        <p:nvSpPr>
          <p:cNvPr id="22" name="Wolkenförmige Legende 21"/>
          <p:cNvSpPr/>
          <p:nvPr/>
        </p:nvSpPr>
        <p:spPr>
          <a:xfrm>
            <a:off x="9203306" y="3328244"/>
            <a:ext cx="2221285" cy="1296144"/>
          </a:xfrm>
          <a:prstGeom prst="cloudCallout">
            <a:avLst>
              <a:gd name="adj1" fmla="val 39572"/>
              <a:gd name="adj2" fmla="val 7709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Kids </a:t>
            </a:r>
            <a:r>
              <a:rPr lang="de-DE" dirty="0" err="1">
                <a:solidFill>
                  <a:schemeClr val="tx1"/>
                </a:solidFill>
              </a:rPr>
              <a:t>grow</a:t>
            </a:r>
            <a:r>
              <a:rPr lang="de-DE" dirty="0">
                <a:solidFill>
                  <a:schemeClr val="tx1"/>
                </a:solidFill>
              </a:rPr>
              <a:t> fast, </a:t>
            </a:r>
            <a:r>
              <a:rPr lang="de-DE" dirty="0" err="1">
                <a:solidFill>
                  <a:schemeClr val="tx1"/>
                </a:solidFill>
              </a:rPr>
              <a:t>interests</a:t>
            </a:r>
            <a:r>
              <a:rPr lang="de-DE" dirty="0">
                <a:solidFill>
                  <a:schemeClr val="tx1"/>
                </a:solidFill>
              </a:rPr>
              <a:t> </a:t>
            </a:r>
            <a:r>
              <a:rPr lang="de-DE" dirty="0" err="1">
                <a:solidFill>
                  <a:schemeClr val="tx1"/>
                </a:solidFill>
              </a:rPr>
              <a:t>change</a:t>
            </a:r>
            <a:r>
              <a:rPr lang="de-DE" dirty="0">
                <a:solidFill>
                  <a:schemeClr val="tx1"/>
                </a:solidFill>
              </a:rPr>
              <a:t>…</a:t>
            </a:r>
          </a:p>
        </p:txBody>
      </p:sp>
    </p:spTree>
    <p:extLst>
      <p:ext uri="{BB962C8B-B14F-4D97-AF65-F5344CB8AC3E}">
        <p14:creationId xmlns:p14="http://schemas.microsoft.com/office/powerpoint/2010/main" val="196920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p:cNvGrpSpPr/>
          <p:nvPr/>
        </p:nvGrpSpPr>
        <p:grpSpPr>
          <a:xfrm>
            <a:off x="191344" y="1590708"/>
            <a:ext cx="11737304" cy="4422414"/>
            <a:chOff x="191344" y="1590708"/>
            <a:chExt cx="11737304" cy="4422414"/>
          </a:xfrm>
        </p:grpSpPr>
        <p:sp>
          <p:nvSpPr>
            <p:cNvPr id="50" name="Abgerundetes Rechteck 49"/>
            <p:cNvSpPr/>
            <p:nvPr/>
          </p:nvSpPr>
          <p:spPr>
            <a:xfrm>
              <a:off x="191344" y="1590708"/>
              <a:ext cx="3456384" cy="3513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Product</a:t>
              </a:r>
              <a:r>
                <a:rPr lang="de-DE" dirty="0">
                  <a:solidFill>
                    <a:schemeClr val="tx1"/>
                  </a:solidFill>
                </a:rPr>
                <a:t> </a:t>
              </a:r>
              <a:r>
                <a:rPr lang="de-DE" dirty="0" err="1">
                  <a:solidFill>
                    <a:schemeClr val="tx1"/>
                  </a:solidFill>
                </a:rPr>
                <a:t>innovation</a:t>
              </a:r>
              <a:endParaRPr lang="de-DE" dirty="0">
                <a:solidFill>
                  <a:schemeClr val="tx1"/>
                </a:solidFill>
              </a:endParaRPr>
            </a:p>
          </p:txBody>
        </p:sp>
        <p:sp>
          <p:nvSpPr>
            <p:cNvPr id="51" name="Abgerundetes Rechteck 50"/>
            <p:cNvSpPr/>
            <p:nvPr/>
          </p:nvSpPr>
          <p:spPr>
            <a:xfrm>
              <a:off x="3935760" y="1590708"/>
              <a:ext cx="3888432" cy="3513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Process</a:t>
              </a:r>
              <a:r>
                <a:rPr lang="de-DE" dirty="0">
                  <a:solidFill>
                    <a:schemeClr val="tx1"/>
                  </a:solidFill>
                </a:rPr>
                <a:t> </a:t>
              </a:r>
              <a:r>
                <a:rPr lang="de-DE" dirty="0" err="1">
                  <a:solidFill>
                    <a:schemeClr val="tx1"/>
                  </a:solidFill>
                </a:rPr>
                <a:t>innovation</a:t>
              </a:r>
              <a:endParaRPr lang="de-DE" dirty="0">
                <a:solidFill>
                  <a:schemeClr val="tx1"/>
                </a:solidFill>
              </a:endParaRPr>
            </a:p>
          </p:txBody>
        </p:sp>
        <p:sp>
          <p:nvSpPr>
            <p:cNvPr id="52" name="Abgerundetes Rechteck 51"/>
            <p:cNvSpPr/>
            <p:nvPr/>
          </p:nvSpPr>
          <p:spPr>
            <a:xfrm>
              <a:off x="8184232" y="1590708"/>
              <a:ext cx="3744416" cy="3513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Business </a:t>
              </a:r>
              <a:r>
                <a:rPr lang="de-DE" dirty="0" err="1">
                  <a:solidFill>
                    <a:schemeClr val="tx1"/>
                  </a:solidFill>
                </a:rPr>
                <a:t>model</a:t>
              </a:r>
              <a:r>
                <a:rPr lang="de-DE" dirty="0">
                  <a:solidFill>
                    <a:schemeClr val="tx1"/>
                  </a:solidFill>
                </a:rPr>
                <a:t> </a:t>
              </a:r>
              <a:r>
                <a:rPr lang="de-DE" dirty="0" err="1">
                  <a:solidFill>
                    <a:schemeClr val="tx1"/>
                  </a:solidFill>
                </a:rPr>
                <a:t>innovation</a:t>
              </a:r>
              <a:endParaRPr lang="de-DE" dirty="0">
                <a:solidFill>
                  <a:schemeClr val="tx1"/>
                </a:solidFill>
              </a:endParaRPr>
            </a:p>
          </p:txBody>
        </p:sp>
        <p:sp>
          <p:nvSpPr>
            <p:cNvPr id="53" name="Abgerundetes Rechteck 52"/>
            <p:cNvSpPr/>
            <p:nvPr/>
          </p:nvSpPr>
          <p:spPr>
            <a:xfrm>
              <a:off x="191344" y="1988840"/>
              <a:ext cx="11717360" cy="52841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1D3766"/>
                  </a:solidFill>
                </a:rPr>
                <a:t>Use of materials</a:t>
              </a:r>
              <a:endParaRPr lang="en-US" dirty="0">
                <a:solidFill>
                  <a:srgbClr val="1D3766"/>
                </a:solidFill>
              </a:endParaRPr>
            </a:p>
          </p:txBody>
        </p:sp>
        <p:sp>
          <p:nvSpPr>
            <p:cNvPr id="54" name="Abgerundetes Rechteck 53"/>
            <p:cNvSpPr/>
            <p:nvPr/>
          </p:nvSpPr>
          <p:spPr>
            <a:xfrm>
              <a:off x="191344" y="2563610"/>
              <a:ext cx="3456384" cy="510634"/>
            </a:xfrm>
            <a:prstGeom prst="roundRect">
              <a:avLst/>
            </a:prstGeom>
            <a:solidFill>
              <a:srgbClr val="1D37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Design </a:t>
              </a:r>
              <a:r>
                <a:rPr lang="de-DE" dirty="0" err="1"/>
                <a:t>the</a:t>
              </a:r>
              <a:r>
                <a:rPr lang="de-DE" dirty="0"/>
                <a:t> </a:t>
              </a:r>
              <a:r>
                <a:rPr lang="de-DE" dirty="0" err="1"/>
                <a:t>product</a:t>
              </a:r>
              <a:r>
                <a:rPr lang="de-DE" dirty="0"/>
                <a:t> </a:t>
              </a:r>
              <a:r>
                <a:rPr lang="de-DE" dirty="0" err="1"/>
                <a:t>for</a:t>
              </a:r>
              <a:r>
                <a:rPr lang="de-DE" dirty="0"/>
                <a:t> </a:t>
              </a:r>
              <a:r>
                <a:rPr lang="de-DE" dirty="0" err="1"/>
                <a:t>closed</a:t>
              </a:r>
              <a:r>
                <a:rPr lang="de-DE" dirty="0"/>
                <a:t> </a:t>
              </a:r>
              <a:r>
                <a:rPr lang="de-DE" dirty="0" err="1"/>
                <a:t>loop</a:t>
              </a:r>
              <a:r>
                <a:rPr lang="de-DE" dirty="0"/>
                <a:t> </a:t>
              </a:r>
              <a:r>
                <a:rPr lang="de-DE" dirty="0" err="1"/>
                <a:t>recycling</a:t>
              </a:r>
              <a:endParaRPr lang="de-DE" dirty="0"/>
            </a:p>
          </p:txBody>
        </p:sp>
        <p:sp>
          <p:nvSpPr>
            <p:cNvPr id="55" name="Abgerundetes Rechteck 54"/>
            <p:cNvSpPr/>
            <p:nvPr/>
          </p:nvSpPr>
          <p:spPr>
            <a:xfrm>
              <a:off x="3935760" y="2564926"/>
              <a:ext cx="3888432" cy="507650"/>
            </a:xfrm>
            <a:prstGeom prst="roundRect">
              <a:avLst/>
            </a:prstGeom>
            <a:solidFill>
              <a:srgbClr val="1D37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Substitution of virgin raw materials by bio-based or recycled materials</a:t>
              </a:r>
            </a:p>
          </p:txBody>
        </p:sp>
        <p:sp>
          <p:nvSpPr>
            <p:cNvPr id="56" name="Abgerundetes Rechteck 55"/>
            <p:cNvSpPr/>
            <p:nvPr/>
          </p:nvSpPr>
          <p:spPr>
            <a:xfrm>
              <a:off x="8184232" y="2564904"/>
              <a:ext cx="3724472" cy="510634"/>
            </a:xfrm>
            <a:prstGeom prst="roundRect">
              <a:avLst/>
            </a:prstGeom>
            <a:solidFill>
              <a:srgbClr val="1D37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Build a circular supply chain</a:t>
              </a:r>
            </a:p>
          </p:txBody>
        </p:sp>
        <p:sp>
          <p:nvSpPr>
            <p:cNvPr id="57" name="Abgerundetes Rechteck 56"/>
            <p:cNvSpPr/>
            <p:nvPr/>
          </p:nvSpPr>
          <p:spPr>
            <a:xfrm>
              <a:off x="3935760" y="3691308"/>
              <a:ext cx="3888432" cy="497157"/>
            </a:xfrm>
            <a:prstGeom prst="roundRect">
              <a:avLst/>
            </a:prstGeom>
            <a:solidFill>
              <a:srgbClr val="62B2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Apply</a:t>
              </a:r>
              <a:r>
                <a:rPr lang="de-DE" dirty="0"/>
                <a:t> LEAN </a:t>
              </a:r>
              <a:r>
                <a:rPr lang="de-DE" dirty="0" err="1"/>
                <a:t>manufacturing</a:t>
              </a:r>
              <a:r>
                <a:rPr lang="de-DE" dirty="0"/>
                <a:t> </a:t>
              </a:r>
              <a:r>
                <a:rPr lang="de-DE" dirty="0" err="1"/>
                <a:t>processes</a:t>
              </a:r>
              <a:r>
                <a:rPr lang="de-DE" dirty="0"/>
                <a:t> </a:t>
              </a:r>
              <a:r>
                <a:rPr lang="de-DE" dirty="0" err="1"/>
                <a:t>with</a:t>
              </a:r>
              <a:r>
                <a:rPr lang="de-DE" dirty="0"/>
                <a:t> </a:t>
              </a:r>
              <a:r>
                <a:rPr lang="de-DE" dirty="0" err="1"/>
                <a:t>standardized</a:t>
              </a:r>
              <a:r>
                <a:rPr lang="de-DE" dirty="0"/>
                <a:t> </a:t>
              </a:r>
              <a:r>
                <a:rPr lang="de-DE" dirty="0" err="1"/>
                <a:t>parts</a:t>
              </a:r>
              <a:endParaRPr lang="de-DE" dirty="0"/>
            </a:p>
          </p:txBody>
        </p:sp>
        <p:sp>
          <p:nvSpPr>
            <p:cNvPr id="58" name="Abgerundetes Rechteck 57"/>
            <p:cNvSpPr/>
            <p:nvPr/>
          </p:nvSpPr>
          <p:spPr>
            <a:xfrm>
              <a:off x="191344" y="3692704"/>
              <a:ext cx="3456383" cy="496809"/>
            </a:xfrm>
            <a:prstGeom prst="roundRect">
              <a:avLst/>
            </a:prstGeom>
            <a:solidFill>
              <a:srgbClr val="62B2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Use</a:t>
              </a:r>
              <a:r>
                <a:rPr lang="de-DE" dirty="0"/>
                <a:t> modular design </a:t>
              </a:r>
              <a:r>
                <a:rPr lang="de-DE" dirty="0" err="1"/>
                <a:t>that</a:t>
              </a:r>
              <a:r>
                <a:rPr lang="de-DE" dirty="0"/>
                <a:t> </a:t>
              </a:r>
              <a:r>
                <a:rPr lang="de-DE" dirty="0" err="1"/>
                <a:t>may</a:t>
              </a:r>
              <a:r>
                <a:rPr lang="de-DE" dirty="0"/>
                <a:t> </a:t>
              </a:r>
              <a:r>
                <a:rPr lang="de-DE" dirty="0" err="1"/>
                <a:t>be</a:t>
              </a:r>
              <a:r>
                <a:rPr lang="de-DE" dirty="0"/>
                <a:t> </a:t>
              </a:r>
              <a:r>
                <a:rPr lang="de-DE" dirty="0" err="1"/>
                <a:t>adjusted</a:t>
              </a:r>
              <a:r>
                <a:rPr lang="de-DE" dirty="0"/>
                <a:t> </a:t>
              </a:r>
              <a:r>
                <a:rPr lang="de-DE" dirty="0" err="1"/>
                <a:t>when</a:t>
              </a:r>
              <a:r>
                <a:rPr lang="de-DE" dirty="0"/>
                <a:t> </a:t>
              </a:r>
              <a:r>
                <a:rPr lang="de-DE" dirty="0" err="1"/>
                <a:t>kids</a:t>
              </a:r>
              <a:r>
                <a:rPr lang="de-DE" dirty="0"/>
                <a:t> </a:t>
              </a:r>
              <a:r>
                <a:rPr lang="de-DE" dirty="0" err="1"/>
                <a:t>grow</a:t>
              </a:r>
              <a:endParaRPr lang="de-DE" dirty="0"/>
            </a:p>
          </p:txBody>
        </p:sp>
        <p:sp>
          <p:nvSpPr>
            <p:cNvPr id="59" name="Abgerundetes Rechteck 58"/>
            <p:cNvSpPr/>
            <p:nvPr/>
          </p:nvSpPr>
          <p:spPr>
            <a:xfrm>
              <a:off x="8184233" y="3691308"/>
              <a:ext cx="3724472" cy="496809"/>
            </a:xfrm>
            <a:prstGeom prst="roundRect">
              <a:avLst/>
            </a:prstGeom>
            <a:solidFill>
              <a:srgbClr val="62B2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Develop</a:t>
              </a:r>
              <a:r>
                <a:rPr lang="de-DE" dirty="0"/>
                <a:t> a </a:t>
              </a:r>
              <a:r>
                <a:rPr lang="de-DE" dirty="0" err="1"/>
                <a:t>portfolio</a:t>
              </a:r>
              <a:r>
                <a:rPr lang="de-DE" dirty="0"/>
                <a:t> </a:t>
              </a:r>
              <a:r>
                <a:rPr lang="de-DE" dirty="0" err="1"/>
                <a:t>for</a:t>
              </a:r>
              <a:r>
                <a:rPr lang="de-DE" dirty="0"/>
                <a:t> </a:t>
              </a:r>
              <a:r>
                <a:rPr lang="de-DE" dirty="0" err="1"/>
                <a:t>product</a:t>
              </a:r>
              <a:r>
                <a:rPr lang="de-DE" dirty="0"/>
                <a:t> </a:t>
              </a:r>
              <a:r>
                <a:rPr lang="de-DE" dirty="0" err="1"/>
                <a:t>life</a:t>
              </a:r>
              <a:r>
                <a:rPr lang="de-DE" dirty="0"/>
                <a:t> </a:t>
              </a:r>
              <a:r>
                <a:rPr lang="de-DE" dirty="0" err="1"/>
                <a:t>extension</a:t>
              </a:r>
              <a:endParaRPr lang="de-DE" dirty="0"/>
            </a:p>
          </p:txBody>
        </p:sp>
        <p:sp>
          <p:nvSpPr>
            <p:cNvPr id="60" name="Abgerundetes Rechteck 59"/>
            <p:cNvSpPr/>
            <p:nvPr/>
          </p:nvSpPr>
          <p:spPr>
            <a:xfrm>
              <a:off x="8184232" y="4812360"/>
              <a:ext cx="3728442" cy="307992"/>
            </a:xfrm>
            <a:prstGeom prst="roundRect">
              <a:avLst/>
            </a:prstGeom>
            <a:solidFill>
              <a:srgbClr val="F49B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Swings </a:t>
              </a:r>
              <a:r>
                <a:rPr lang="de-DE" dirty="0" err="1"/>
                <a:t>as</a:t>
              </a:r>
              <a:r>
                <a:rPr lang="de-DE" dirty="0"/>
                <a:t> a </a:t>
              </a:r>
              <a:r>
                <a:rPr lang="de-DE" dirty="0" err="1"/>
                <a:t>service</a:t>
              </a:r>
              <a:r>
                <a:rPr lang="de-DE" dirty="0"/>
                <a:t> </a:t>
              </a:r>
              <a:r>
                <a:rPr lang="de-DE" dirty="0" err="1"/>
                <a:t>for</a:t>
              </a:r>
              <a:r>
                <a:rPr lang="de-DE" dirty="0"/>
                <a:t> a </a:t>
              </a:r>
              <a:r>
                <a:rPr lang="de-DE" dirty="0" err="1"/>
                <a:t>monthly</a:t>
              </a:r>
              <a:r>
                <a:rPr lang="de-DE" dirty="0"/>
                <a:t> </a:t>
              </a:r>
              <a:r>
                <a:rPr lang="de-DE" dirty="0" err="1"/>
                <a:t>fee</a:t>
              </a:r>
              <a:endParaRPr lang="de-DE" dirty="0"/>
            </a:p>
          </p:txBody>
        </p:sp>
        <p:sp>
          <p:nvSpPr>
            <p:cNvPr id="61" name="Abgerundetes Rechteck 60"/>
            <p:cNvSpPr/>
            <p:nvPr/>
          </p:nvSpPr>
          <p:spPr>
            <a:xfrm>
              <a:off x="191345" y="5524062"/>
              <a:ext cx="3456382" cy="482352"/>
            </a:xfrm>
            <a:prstGeom prst="roundRect">
              <a:avLst/>
            </a:prstGeom>
            <a:solidFill>
              <a:srgbClr val="8F183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Design </a:t>
              </a:r>
              <a:r>
                <a:rPr lang="de-DE" dirty="0" err="1"/>
                <a:t>products</a:t>
              </a:r>
              <a:r>
                <a:rPr lang="de-DE" dirty="0"/>
                <a:t> to </a:t>
              </a:r>
              <a:r>
                <a:rPr lang="de-DE" dirty="0" err="1"/>
                <a:t>be</a:t>
              </a:r>
              <a:r>
                <a:rPr lang="de-DE" dirty="0"/>
                <a:t> </a:t>
              </a:r>
              <a:r>
                <a:rPr lang="de-DE" dirty="0" err="1"/>
                <a:t>remanufactured</a:t>
              </a:r>
              <a:endParaRPr lang="de-DE" dirty="0"/>
            </a:p>
          </p:txBody>
        </p:sp>
        <p:sp>
          <p:nvSpPr>
            <p:cNvPr id="62" name="Abgerundetes Rechteck 61"/>
            <p:cNvSpPr/>
            <p:nvPr/>
          </p:nvSpPr>
          <p:spPr>
            <a:xfrm>
              <a:off x="3935760" y="5524062"/>
              <a:ext cx="3888432" cy="482352"/>
            </a:xfrm>
            <a:prstGeom prst="roundRect">
              <a:avLst/>
            </a:prstGeom>
            <a:solidFill>
              <a:srgbClr val="8F183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Apply</a:t>
              </a:r>
              <a:r>
                <a:rPr lang="de-DE" dirty="0"/>
                <a:t> ICT </a:t>
              </a:r>
              <a:r>
                <a:rPr lang="de-DE" dirty="0" err="1"/>
                <a:t>processes</a:t>
              </a:r>
              <a:r>
                <a:rPr lang="de-DE" dirty="0"/>
                <a:t> </a:t>
              </a:r>
              <a:r>
                <a:rPr lang="de-DE" dirty="0" err="1"/>
                <a:t>enabling</a:t>
              </a:r>
              <a:r>
                <a:rPr lang="de-DE" dirty="0"/>
                <a:t> </a:t>
              </a:r>
              <a:r>
                <a:rPr lang="de-DE" dirty="0" err="1"/>
                <a:t>reverse</a:t>
              </a:r>
              <a:r>
                <a:rPr lang="de-DE" dirty="0"/>
                <a:t> </a:t>
              </a:r>
              <a:r>
                <a:rPr lang="de-DE" dirty="0" err="1"/>
                <a:t>logistics</a:t>
              </a:r>
              <a:r>
                <a:rPr lang="de-DE" dirty="0"/>
                <a:t> </a:t>
              </a:r>
              <a:r>
                <a:rPr lang="de-DE" dirty="0" err="1"/>
                <a:t>and</a:t>
              </a:r>
              <a:r>
                <a:rPr lang="de-DE" dirty="0"/>
                <a:t> </a:t>
              </a:r>
              <a:r>
                <a:rPr lang="de-DE" dirty="0" err="1"/>
                <a:t>refund</a:t>
              </a:r>
              <a:r>
                <a:rPr lang="de-DE" dirty="0"/>
                <a:t> </a:t>
              </a:r>
              <a:r>
                <a:rPr lang="de-DE" dirty="0" err="1"/>
                <a:t>system</a:t>
              </a:r>
              <a:endParaRPr lang="de-DE" dirty="0"/>
            </a:p>
          </p:txBody>
        </p:sp>
        <p:sp>
          <p:nvSpPr>
            <p:cNvPr id="63" name="Abgerundetes Rechteck 62"/>
            <p:cNvSpPr/>
            <p:nvPr/>
          </p:nvSpPr>
          <p:spPr>
            <a:xfrm>
              <a:off x="8184232" y="5530770"/>
              <a:ext cx="3724473" cy="482352"/>
            </a:xfrm>
            <a:prstGeom prst="roundRect">
              <a:avLst/>
            </a:prstGeom>
            <a:solidFill>
              <a:srgbClr val="8F183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t>Offer</a:t>
              </a:r>
              <a:r>
                <a:rPr lang="de-DE" dirty="0"/>
                <a:t> a </a:t>
              </a:r>
              <a:r>
                <a:rPr lang="de-DE" dirty="0" err="1"/>
                <a:t>take</a:t>
              </a:r>
              <a:r>
                <a:rPr lang="de-DE" dirty="0"/>
                <a:t>-back </a:t>
              </a:r>
              <a:r>
                <a:rPr lang="de-DE" dirty="0" err="1"/>
                <a:t>scheme</a:t>
              </a:r>
              <a:endParaRPr lang="de-DE" dirty="0"/>
            </a:p>
          </p:txBody>
        </p:sp>
        <p:sp>
          <p:nvSpPr>
            <p:cNvPr id="64" name="Abgerundetes Rechteck 63"/>
            <p:cNvSpPr/>
            <p:nvPr/>
          </p:nvSpPr>
          <p:spPr>
            <a:xfrm>
              <a:off x="191344" y="4237413"/>
              <a:ext cx="11737303" cy="533998"/>
            </a:xfrm>
            <a:prstGeom prst="roundRect">
              <a:avLst/>
            </a:prstGeom>
            <a:noFill/>
            <a:ln>
              <a:solidFill>
                <a:srgbClr val="F49B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49B29"/>
                  </a:solidFill>
                </a:rPr>
                <a:t>Product capacity</a:t>
              </a:r>
              <a:endParaRPr lang="en-US" dirty="0">
                <a:solidFill>
                  <a:srgbClr val="F49B29"/>
                </a:solidFill>
              </a:endParaRPr>
            </a:p>
          </p:txBody>
        </p:sp>
        <p:sp>
          <p:nvSpPr>
            <p:cNvPr id="65" name="Abgerundetes Rechteck 64"/>
            <p:cNvSpPr/>
            <p:nvPr/>
          </p:nvSpPr>
          <p:spPr>
            <a:xfrm>
              <a:off x="191345" y="5175121"/>
              <a:ext cx="11717360" cy="300880"/>
            </a:xfrm>
            <a:prstGeom prst="roundRect">
              <a:avLst/>
            </a:prstGeom>
            <a:noFill/>
            <a:ln>
              <a:solidFill>
                <a:srgbClr val="8F18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8F1839"/>
                  </a:solidFill>
                </a:rPr>
                <a:t>End-of-life value</a:t>
              </a:r>
              <a:endParaRPr lang="en-US" dirty="0">
                <a:solidFill>
                  <a:srgbClr val="8F1839"/>
                </a:solidFill>
              </a:endParaRPr>
            </a:p>
          </p:txBody>
        </p:sp>
        <p:sp>
          <p:nvSpPr>
            <p:cNvPr id="66" name="Abgerundetes Rechteck 65"/>
            <p:cNvSpPr/>
            <p:nvPr/>
          </p:nvSpPr>
          <p:spPr>
            <a:xfrm>
              <a:off x="191345" y="3115193"/>
              <a:ext cx="11717360" cy="529831"/>
            </a:xfrm>
            <a:prstGeom prst="roundRect">
              <a:avLst/>
            </a:prstGeom>
            <a:noFill/>
            <a:ln>
              <a:solidFill>
                <a:srgbClr val="62B2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59A47"/>
                  </a:solidFill>
                </a:rPr>
                <a:t>Product lifetime</a:t>
              </a:r>
              <a:endParaRPr lang="en-US" dirty="0">
                <a:solidFill>
                  <a:srgbClr val="259A47"/>
                </a:solidFill>
              </a:endParaRPr>
            </a:p>
          </p:txBody>
        </p:sp>
      </p:grpSp>
      <p:sp>
        <p:nvSpPr>
          <p:cNvPr id="68" name="Textfeld 67"/>
          <p:cNvSpPr txBox="1"/>
          <p:nvPr/>
        </p:nvSpPr>
        <p:spPr>
          <a:xfrm>
            <a:off x="3191554" y="575374"/>
            <a:ext cx="5376857" cy="523220"/>
          </a:xfrm>
          <a:prstGeom prst="rect">
            <a:avLst/>
          </a:prstGeom>
          <a:noFill/>
        </p:spPr>
        <p:txBody>
          <a:bodyPr wrap="none" rtlCol="0">
            <a:spAutoFit/>
          </a:bodyPr>
          <a:lstStyle/>
          <a:p>
            <a:pPr algn="ctr"/>
            <a:r>
              <a:rPr lang="de-DE" sz="2800" dirty="0" err="1"/>
              <a:t>Approaches</a:t>
            </a:r>
            <a:r>
              <a:rPr lang="de-DE" sz="2800" dirty="0"/>
              <a:t> </a:t>
            </a:r>
            <a:r>
              <a:rPr lang="de-DE" sz="2800" dirty="0" err="1"/>
              <a:t>for</a:t>
            </a:r>
            <a:r>
              <a:rPr lang="de-DE" sz="2800" dirty="0"/>
              <a:t> </a:t>
            </a:r>
            <a:r>
              <a:rPr lang="de-DE" sz="2800" dirty="0" err="1"/>
              <a:t>circular</a:t>
            </a:r>
            <a:r>
              <a:rPr lang="de-DE" sz="2800" dirty="0"/>
              <a:t> </a:t>
            </a:r>
            <a:r>
              <a:rPr lang="de-DE" sz="2800" dirty="0" err="1"/>
              <a:t>innovation</a:t>
            </a:r>
            <a:endParaRPr lang="de-DE" sz="2800" dirty="0"/>
          </a:p>
        </p:txBody>
      </p:sp>
      <p:pic>
        <p:nvPicPr>
          <p:cNvPr id="3" name="Picture 2">
            <a:extLst>
              <a:ext uri="{FF2B5EF4-FFF2-40B4-BE49-F238E27FC236}">
                <a16:creationId xmlns:a16="http://schemas.microsoft.com/office/drawing/2014/main" id="{45464674-094C-3BF2-40AA-0515AD52A57F}"/>
              </a:ext>
            </a:extLst>
          </p:cNvPr>
          <p:cNvPicPr>
            <a:picLocks noChangeAspect="1"/>
          </p:cNvPicPr>
          <p:nvPr/>
        </p:nvPicPr>
        <p:blipFill rotWithShape="1">
          <a:blip r:embed="rId3"/>
          <a:srcRect t="33905" r="2510" b="3433"/>
          <a:stretch/>
        </p:blipFill>
        <p:spPr>
          <a:xfrm>
            <a:off x="9758613" y="121820"/>
            <a:ext cx="2099412" cy="1327877"/>
          </a:xfrm>
          <a:prstGeom prst="rect">
            <a:avLst/>
          </a:prstGeom>
        </p:spPr>
      </p:pic>
    </p:spTree>
    <p:extLst>
      <p:ext uri="{BB962C8B-B14F-4D97-AF65-F5344CB8AC3E}">
        <p14:creationId xmlns:p14="http://schemas.microsoft.com/office/powerpoint/2010/main" val="2259252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1213" y="1909358"/>
            <a:ext cx="2232248" cy="650848"/>
          </a:xfrm>
          <a:prstGeom prst="rect">
            <a:avLst/>
          </a:prstGeom>
        </p:spPr>
      </p:pic>
      <p:sp>
        <p:nvSpPr>
          <p:cNvPr id="6" name="Textfeld 5"/>
          <p:cNvSpPr txBox="1"/>
          <p:nvPr/>
        </p:nvSpPr>
        <p:spPr>
          <a:xfrm>
            <a:off x="2495600" y="620688"/>
            <a:ext cx="9457910" cy="523220"/>
          </a:xfrm>
          <a:prstGeom prst="rect">
            <a:avLst/>
          </a:prstGeom>
          <a:noFill/>
        </p:spPr>
        <p:txBody>
          <a:bodyPr wrap="none" rtlCol="0">
            <a:spAutoFit/>
          </a:bodyPr>
          <a:lstStyle/>
          <a:p>
            <a:pPr algn="ctr"/>
            <a:r>
              <a:rPr lang="de-DE" sz="2800" dirty="0" err="1"/>
              <a:t>How</a:t>
            </a:r>
            <a:r>
              <a:rPr lang="de-DE" sz="2800" dirty="0"/>
              <a:t> </a:t>
            </a:r>
            <a:r>
              <a:rPr lang="de-DE" sz="2800" dirty="0" err="1"/>
              <a:t>did</a:t>
            </a:r>
            <a:r>
              <a:rPr lang="de-DE" sz="2800" dirty="0"/>
              <a:t> </a:t>
            </a:r>
            <a:r>
              <a:rPr lang="de-DE" sz="2800" dirty="0" err="1"/>
              <a:t>other</a:t>
            </a:r>
            <a:r>
              <a:rPr lang="de-DE" sz="2800" dirty="0"/>
              <a:t> </a:t>
            </a:r>
            <a:r>
              <a:rPr lang="de-DE" sz="2800" dirty="0" err="1"/>
              <a:t>companies</a:t>
            </a:r>
            <a:r>
              <a:rPr lang="de-DE" sz="2800" dirty="0"/>
              <a:t> </a:t>
            </a:r>
            <a:r>
              <a:rPr lang="de-DE" sz="2800" dirty="0" err="1"/>
              <a:t>transform</a:t>
            </a:r>
            <a:r>
              <a:rPr lang="de-DE" sz="2800" dirty="0"/>
              <a:t> </a:t>
            </a:r>
            <a:r>
              <a:rPr lang="de-DE" sz="2800" dirty="0" err="1"/>
              <a:t>towards</a:t>
            </a:r>
            <a:r>
              <a:rPr lang="de-DE" sz="2800" dirty="0"/>
              <a:t> </a:t>
            </a:r>
            <a:r>
              <a:rPr lang="de-DE" sz="2800" dirty="0" err="1"/>
              <a:t>circular</a:t>
            </a:r>
            <a:r>
              <a:rPr lang="de-DE" sz="2800" dirty="0"/>
              <a:t> </a:t>
            </a:r>
            <a:r>
              <a:rPr lang="de-DE" sz="2800" dirty="0" err="1"/>
              <a:t>economy</a:t>
            </a:r>
            <a:r>
              <a:rPr lang="de-DE" sz="2800" dirty="0"/>
              <a:t>?</a:t>
            </a:r>
          </a:p>
        </p:txBody>
      </p:sp>
      <p:sp>
        <p:nvSpPr>
          <p:cNvPr id="7" name="Rechteck 6"/>
          <p:cNvSpPr/>
          <p:nvPr/>
        </p:nvSpPr>
        <p:spPr>
          <a:xfrm>
            <a:off x="551385" y="1880839"/>
            <a:ext cx="8928991" cy="707886"/>
          </a:xfrm>
          <a:prstGeom prst="rect">
            <a:avLst/>
          </a:prstGeom>
        </p:spPr>
        <p:txBody>
          <a:bodyPr wrap="square">
            <a:spAutoFit/>
          </a:bodyPr>
          <a:lstStyle/>
          <a:p>
            <a:pPr fontAlgn="base"/>
            <a:r>
              <a:rPr lang="en-US" sz="2000" dirty="0">
                <a:latin typeface="Calibri" panose="020F0502020204030204" pitchFamily="34" charset="0"/>
              </a:rPr>
              <a:t>The Czech company </a:t>
            </a:r>
            <a:r>
              <a:rPr lang="en-US" sz="2000" b="1" dirty="0">
                <a:latin typeface="Calibri" panose="020F0502020204030204" pitchFamily="34" charset="0"/>
              </a:rPr>
              <a:t>BRENS Europe</a:t>
            </a:r>
            <a:r>
              <a:rPr lang="en-US" sz="2000" dirty="0">
                <a:latin typeface="Calibri" panose="020F0502020204030204" pitchFamily="34" charset="0"/>
              </a:rPr>
              <a:t> develops and manufactures products for the construction of railway tracks, level crossings and noise protection measures.</a:t>
            </a:r>
            <a:endParaRPr lang="en-US" sz="2000" b="0" i="0" dirty="0">
              <a:effectLst/>
            </a:endParaRPr>
          </a:p>
        </p:txBody>
      </p:sp>
      <p:sp>
        <p:nvSpPr>
          <p:cNvPr id="8" name="Rechteck 7"/>
          <p:cNvSpPr/>
          <p:nvPr/>
        </p:nvSpPr>
        <p:spPr>
          <a:xfrm>
            <a:off x="551385" y="2780928"/>
            <a:ext cx="11017223" cy="3170099"/>
          </a:xfrm>
          <a:prstGeom prst="rect">
            <a:avLst/>
          </a:prstGeom>
        </p:spPr>
        <p:txBody>
          <a:bodyPr wrap="square">
            <a:spAutoFit/>
          </a:bodyPr>
          <a:lstStyle/>
          <a:p>
            <a:pPr fontAlgn="base"/>
            <a:r>
              <a:rPr lang="en-US" sz="2000" b="1" i="1" dirty="0">
                <a:solidFill>
                  <a:srgbClr val="034EA2"/>
                </a:solidFill>
                <a:latin typeface="Calibri" panose="020F0502020204030204" pitchFamily="34" charset="0"/>
              </a:rPr>
              <a:t>Challenge</a:t>
            </a:r>
            <a:r>
              <a:rPr lang="en-US" sz="2000" dirty="0">
                <a:latin typeface="Calibri" panose="020F0502020204030204" pitchFamily="34" charset="0"/>
              </a:rPr>
              <a:t/>
            </a:r>
            <a:br>
              <a:rPr lang="en-US" sz="2000" dirty="0">
                <a:latin typeface="Calibri" panose="020F0502020204030204" pitchFamily="34" charset="0"/>
              </a:rPr>
            </a:br>
            <a:r>
              <a:rPr lang="en-US" sz="2000" dirty="0">
                <a:latin typeface="Calibri" panose="020F0502020204030204" pitchFamily="34" charset="0"/>
              </a:rPr>
              <a:t>The company has long perceived that it cannot keep drawing on non-renewable resources. Instead, it decided to start using waste for production.</a:t>
            </a:r>
          </a:p>
          <a:p>
            <a:pPr fontAlgn="base"/>
            <a:endParaRPr lang="en-US" sz="2000" b="0" i="0" dirty="0">
              <a:effectLst/>
              <a:latin typeface="Calibri" panose="020F0502020204030204" pitchFamily="34" charset="0"/>
            </a:endParaRPr>
          </a:p>
          <a:p>
            <a:pPr fontAlgn="base"/>
            <a:r>
              <a:rPr lang="en-US" sz="2000" b="1" i="1" dirty="0">
                <a:solidFill>
                  <a:srgbClr val="034EA2"/>
                </a:solidFill>
                <a:latin typeface="Calibri" panose="020F0502020204030204" pitchFamily="34" charset="0"/>
              </a:rPr>
              <a:t>Solution</a:t>
            </a:r>
          </a:p>
          <a:p>
            <a:pPr fontAlgn="base"/>
            <a:r>
              <a:rPr lang="en-US" sz="2000" dirty="0"/>
              <a:t>BRENS works with </a:t>
            </a:r>
            <a:r>
              <a:rPr lang="en-US" sz="2000" dirty="0" err="1"/>
              <a:t>recyclates</a:t>
            </a:r>
            <a:r>
              <a:rPr lang="en-US" sz="2000" dirty="0"/>
              <a:t> from concrete or </a:t>
            </a:r>
            <a:r>
              <a:rPr lang="en-US" sz="2000" dirty="0" err="1"/>
              <a:t>tyres</a:t>
            </a:r>
            <a:r>
              <a:rPr lang="en-US" sz="2000" dirty="0"/>
              <a:t>. It recycles and reuses waste materials: scrap iron, concrete and rubber rubble. BRENS experts have also taken advantage of the excellent technical and utility properties of the material from the automotive industry. This is why one of the latest projects, a tram track noise absorber, is made from reprocessed offcuts from car seats, carpets, filters and shredded rubber from used </a:t>
            </a:r>
            <a:r>
              <a:rPr lang="en-US" sz="2000" dirty="0" err="1"/>
              <a:t>tyres</a:t>
            </a:r>
            <a:r>
              <a:rPr lang="en-US" sz="2000" dirty="0"/>
              <a:t>. </a:t>
            </a:r>
          </a:p>
        </p:txBody>
      </p:sp>
    </p:spTree>
    <p:extLst>
      <p:ext uri="{BB962C8B-B14F-4D97-AF65-F5344CB8AC3E}">
        <p14:creationId xmlns:p14="http://schemas.microsoft.com/office/powerpoint/2010/main" val="78502026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17B16CE04BCC1F4CA1C8D1810A282B35" ma:contentTypeVersion="13" ma:contentTypeDescription="Creare un nuovo documento." ma:contentTypeScope="" ma:versionID="271e0b23dab2462eaa54418ea0f3b8f2">
  <xsd:schema xmlns:xsd="http://www.w3.org/2001/XMLSchema" xmlns:xs="http://www.w3.org/2001/XMLSchema" xmlns:p="http://schemas.microsoft.com/office/2006/metadata/properties" xmlns:ns2="2d749531-2aa2-4550-a172-39d703189fb8" xmlns:ns3="68d9c967-cc94-4d02-8f15-ebcdecc4ace7" targetNamespace="http://schemas.microsoft.com/office/2006/metadata/properties" ma:root="true" ma:fieldsID="6b98f6d223f8290ddfc1329b5728cf5c" ns2:_="" ns3:_="">
    <xsd:import namespace="2d749531-2aa2-4550-a172-39d703189fb8"/>
    <xsd:import namespace="68d9c967-cc94-4d02-8f15-ebcdecc4ace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49531-2aa2-4550-a172-39d703189f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Tag immagine" ma:readOnly="false" ma:fieldId="{5cf76f15-5ced-4ddc-b409-7134ff3c332f}" ma:taxonomyMulti="true" ma:sspId="e0751b73-5410-4c5c-9af4-e8efb8cbe2a1"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d9c967-cc94-4d02-8f15-ebcdecc4ace7" elementFormDefault="qualified">
    <xsd:import namespace="http://schemas.microsoft.com/office/2006/documentManagement/types"/>
    <xsd:import namespace="http://schemas.microsoft.com/office/infopath/2007/PartnerControls"/>
    <xsd:element name="SharedWithUsers" ma:index="11"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Condiviso con dettagli" ma:internalName="SharedWithDetails" ma:readOnly="true">
      <xsd:simpleType>
        <xsd:restriction base="dms:Note">
          <xsd:maxLength value="255"/>
        </xsd:restriction>
      </xsd:simpleType>
    </xsd:element>
    <xsd:element name="TaxCatchAll" ma:index="15" nillable="true" ma:displayName="Taxonomy Catch All Column" ma:hidden="true" ma:list="{f9d2ba80-5b6f-4b64-811b-6947966bd202}" ma:internalName="TaxCatchAll" ma:showField="CatchAllData" ma:web="68d9c967-cc94-4d02-8f15-ebcdecc4ace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d749531-2aa2-4550-a172-39d703189fb8">
      <Terms xmlns="http://schemas.microsoft.com/office/infopath/2007/PartnerControls"/>
    </lcf76f155ced4ddcb4097134ff3c332f>
    <TaxCatchAll xmlns="68d9c967-cc94-4d02-8f15-ebcdecc4ace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10DA56-0750-4A19-BD15-4048E0975077}"/>
</file>

<file path=customXml/itemProps2.xml><?xml version="1.0" encoding="utf-8"?>
<ds:datastoreItem xmlns:ds="http://schemas.openxmlformats.org/officeDocument/2006/customXml" ds:itemID="{277D4A11-5286-4EBD-B670-56F7B19DC5DC}">
  <ds:schemaRefs>
    <ds:schemaRef ds:uri="http://schemas.microsoft.com/office/2006/metadata/properties"/>
    <ds:schemaRef ds:uri="http://schemas.microsoft.com/office/infopath/2007/PartnerControls"/>
    <ds:schemaRef ds:uri="2d749531-2aa2-4550-a172-39d703189fb8"/>
    <ds:schemaRef ds:uri="68d9c967-cc94-4d02-8f15-ebcdecc4ace7"/>
  </ds:schemaRefs>
</ds:datastoreItem>
</file>

<file path=customXml/itemProps3.xml><?xml version="1.0" encoding="utf-8"?>
<ds:datastoreItem xmlns:ds="http://schemas.openxmlformats.org/officeDocument/2006/customXml" ds:itemID="{024D4294-3262-4818-926B-F018F98F87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3516</Words>
  <Application>Microsoft Office PowerPoint</Application>
  <PresentationFormat>Breitbild</PresentationFormat>
  <Paragraphs>254</Paragraphs>
  <Slides>21</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Symbol</vt:lpstr>
      <vt:lpstr>Times New Roman</vt:lpstr>
      <vt:lpstr>Wingdings</vt:lpstr>
      <vt:lpstr>Motyw pakietu Office</vt:lpstr>
      <vt:lpstr>PowerPoint-Präsentation</vt:lpstr>
      <vt:lpstr>With Up2Circ you can…</vt:lpstr>
      <vt:lpstr>Relevance of Circular Economy</vt:lpstr>
      <vt:lpstr>The EU‘s New Circular Economy Action Plan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Why is transition along Circular Economy principles a great opportunity for your company?</vt:lpstr>
      <vt:lpstr>Innovation opportunities for your business</vt:lpstr>
      <vt:lpstr>What would be the outcome for your business?</vt:lpstr>
      <vt:lpstr>What is your Up2Circ vision?</vt:lpstr>
      <vt:lpstr>PowerPoint-Präsentation</vt:lpstr>
      <vt:lpstr>PowerPoint-Präsentation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Justyna</dc:creator>
  <cp:lastModifiedBy>Tim Zebahl - TUTECH</cp:lastModifiedBy>
  <cp:revision>142</cp:revision>
  <dcterms:created xsi:type="dcterms:W3CDTF">2023-01-30T13:54:51Z</dcterms:created>
  <dcterms:modified xsi:type="dcterms:W3CDTF">2023-12-15T15:51:13Z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0x01010017B16CE04BCC1F4CA1C8D1810A282B35</vt:lpwstr>
  </property>
  <property fmtid="{D5CDD505-2E9C-101B-9397-08002B2CF9AE}" pid="3" name="MediaServiceImageTags">
    <vt:lpwstr/>
  </property>
</Properties>
</file>