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8"/>
  </p:notesMasterIdLst>
  <p:sldIdLst>
    <p:sldId id="256" r:id="rId5"/>
    <p:sldId id="291" r:id="rId6"/>
    <p:sldId id="266" r:id="rId7"/>
    <p:sldId id="279" r:id="rId8"/>
    <p:sldId id="276" r:id="rId9"/>
    <p:sldId id="277" r:id="rId10"/>
    <p:sldId id="275" r:id="rId11"/>
    <p:sldId id="274" r:id="rId12"/>
    <p:sldId id="267" r:id="rId13"/>
    <p:sldId id="268" r:id="rId14"/>
    <p:sldId id="280" r:id="rId15"/>
    <p:sldId id="282" r:id="rId16"/>
    <p:sldId id="285" r:id="rId17"/>
    <p:sldId id="284" r:id="rId18"/>
    <p:sldId id="294" r:id="rId19"/>
    <p:sldId id="286" r:id="rId20"/>
    <p:sldId id="293" r:id="rId21"/>
    <p:sldId id="295" r:id="rId22"/>
    <p:sldId id="289" r:id="rId23"/>
    <p:sldId id="259" r:id="rId24"/>
    <p:sldId id="281" r:id="rId25"/>
    <p:sldId id="265" r:id="rId26"/>
    <p:sldId id="278"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 Zebahl - TUTECH" initials="TZ-T" lastIdx="1" clrIdx="0">
    <p:extLst>
      <p:ext uri="{19B8F6BF-5375-455C-9EA6-DF929625EA0E}">
        <p15:presenceInfo xmlns:p15="http://schemas.microsoft.com/office/powerpoint/2012/main" userId="S-1-5-21-2055173727-7081666-1616717593-33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4EA2"/>
    <a:srgbClr val="259A47"/>
    <a:srgbClr val="8F1839"/>
    <a:srgbClr val="F49B29"/>
    <a:srgbClr val="62B248"/>
    <a:srgbClr val="1D3766"/>
    <a:srgbClr val="006491"/>
    <a:srgbClr val="CEE5FE"/>
    <a:srgbClr val="E7412E"/>
    <a:srgbClr val="00A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8BE0E8-B83A-1FCF-E0CF-06405DBEB83E}" v="8" dt="2023-06-23T06:45:28.747"/>
    <p1510:client id="{0DDDE5D1-0F0E-022A-1FF7-F7FF9544DF87}" v="12" dt="2023-05-26T09:16:26.577"/>
    <p1510:client id="{1E73EE01-ADBB-AFD8-AD12-83EF5405A44D}" v="6" dt="2023-05-12T14:43:48.140"/>
    <p1510:client id="{ACA7F9DB-5814-FC78-7674-CE2E43BF37B5}" v="23" dt="2023-12-15T14:39:05.207"/>
    <p1510:client id="{B1DDBF2F-28C1-AF0C-6E0B-2E72538E8F54}" v="2" dt="2023-11-14T08:06:03.554"/>
    <p1510:client id="{B66106FF-13AB-9EAB-90C5-6516AF3A324B}" v="339" dt="2023-06-13T10:59:13.326"/>
    <p1510:client id="{E255C401-B031-ABE9-A03C-9EFE67C390AD}" v="6" dt="2023-12-19T14:00:54.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Zebahl" userId="S::tim.zebahl_gmx.de#ext#@camcomto.onmicrosoft.com::5502688b-430b-47d0-84a5-5de258e29cc5" providerId="AD" clId="Web-{ACA7F9DB-5814-FC78-7674-CE2E43BF37B5}"/>
    <pc:docChg chg="modSld">
      <pc:chgData name="Tim Zebahl" userId="S::tim.zebahl_gmx.de#ext#@camcomto.onmicrosoft.com::5502688b-430b-47d0-84a5-5de258e29cc5" providerId="AD" clId="Web-{ACA7F9DB-5814-FC78-7674-CE2E43BF37B5}" dt="2023-12-15T14:39:05.207" v="17" actId="1076"/>
      <pc:docMkLst>
        <pc:docMk/>
      </pc:docMkLst>
      <pc:sldChg chg="addSp delSp modSp">
        <pc:chgData name="Tim Zebahl" userId="S::tim.zebahl_gmx.de#ext#@camcomto.onmicrosoft.com::5502688b-430b-47d0-84a5-5de258e29cc5" providerId="AD" clId="Web-{ACA7F9DB-5814-FC78-7674-CE2E43BF37B5}" dt="2023-12-15T14:29:51.329" v="5"/>
        <pc:sldMkLst>
          <pc:docMk/>
          <pc:sldMk cId="1832305995" sldId="256"/>
        </pc:sldMkLst>
        <pc:picChg chg="add del mod">
          <ac:chgData name="Tim Zebahl" userId="S::tim.zebahl_gmx.de#ext#@camcomto.onmicrosoft.com::5502688b-430b-47d0-84a5-5de258e29cc5" providerId="AD" clId="Web-{ACA7F9DB-5814-FC78-7674-CE2E43BF37B5}" dt="2023-12-15T14:29:48.908" v="4"/>
          <ac:picMkLst>
            <pc:docMk/>
            <pc:sldMk cId="1832305995" sldId="256"/>
            <ac:picMk id="2" creationId="{A3B8E6A0-A243-2667-A016-0061D24BEFA4}"/>
          </ac:picMkLst>
        </pc:picChg>
        <pc:picChg chg="add del">
          <ac:chgData name="Tim Zebahl" userId="S::tim.zebahl_gmx.de#ext#@camcomto.onmicrosoft.com::5502688b-430b-47d0-84a5-5de258e29cc5" providerId="AD" clId="Web-{ACA7F9DB-5814-FC78-7674-CE2E43BF37B5}" dt="2023-12-15T14:29:51.329" v="5"/>
          <ac:picMkLst>
            <pc:docMk/>
            <pc:sldMk cId="1832305995" sldId="256"/>
            <ac:picMk id="8" creationId="{0D0ED48E-F4AC-9A68-D840-E70E998860DC}"/>
          </ac:picMkLst>
        </pc:picChg>
      </pc:sldChg>
      <pc:sldChg chg="modSp">
        <pc:chgData name="Tim Zebahl" userId="S::tim.zebahl_gmx.de#ext#@camcomto.onmicrosoft.com::5502688b-430b-47d0-84a5-5de258e29cc5" providerId="AD" clId="Web-{ACA7F9DB-5814-FC78-7674-CE2E43BF37B5}" dt="2023-12-15T14:37:53.377" v="9" actId="1076"/>
        <pc:sldMkLst>
          <pc:docMk/>
          <pc:sldMk cId="1969201205" sldId="268"/>
        </pc:sldMkLst>
        <pc:picChg chg="mod">
          <ac:chgData name="Tim Zebahl" userId="S::tim.zebahl_gmx.de#ext#@camcomto.onmicrosoft.com::5502688b-430b-47d0-84a5-5de258e29cc5" providerId="AD" clId="Web-{ACA7F9DB-5814-FC78-7674-CE2E43BF37B5}" dt="2023-12-15T14:37:53.377" v="9" actId="1076"/>
          <ac:picMkLst>
            <pc:docMk/>
            <pc:sldMk cId="1969201205" sldId="268"/>
            <ac:picMk id="6" creationId="{00000000-0000-0000-0000-000000000000}"/>
          </ac:picMkLst>
        </pc:picChg>
      </pc:sldChg>
      <pc:sldChg chg="addSp delSp modSp">
        <pc:chgData name="Tim Zebahl" userId="S::tim.zebahl_gmx.de#ext#@camcomto.onmicrosoft.com::5502688b-430b-47d0-84a5-5de258e29cc5" providerId="AD" clId="Web-{ACA7F9DB-5814-FC78-7674-CE2E43BF37B5}" dt="2023-12-15T14:39:05.207" v="17" actId="1076"/>
        <pc:sldMkLst>
          <pc:docMk/>
          <pc:sldMk cId="423388105" sldId="280"/>
        </pc:sldMkLst>
        <pc:picChg chg="add mod modCrop">
          <ac:chgData name="Tim Zebahl" userId="S::tim.zebahl_gmx.de#ext#@camcomto.onmicrosoft.com::5502688b-430b-47d0-84a5-5de258e29cc5" providerId="AD" clId="Web-{ACA7F9DB-5814-FC78-7674-CE2E43BF37B5}" dt="2023-12-15T14:39:05.207" v="17" actId="1076"/>
          <ac:picMkLst>
            <pc:docMk/>
            <pc:sldMk cId="423388105" sldId="280"/>
            <ac:picMk id="4" creationId="{4878E581-C38B-C671-86DB-B41DC069B97D}"/>
          </ac:picMkLst>
        </pc:picChg>
        <pc:picChg chg="del">
          <ac:chgData name="Tim Zebahl" userId="S::tim.zebahl_gmx.de#ext#@camcomto.onmicrosoft.com::5502688b-430b-47d0-84a5-5de258e29cc5" providerId="AD" clId="Web-{ACA7F9DB-5814-FC78-7674-CE2E43BF37B5}" dt="2023-12-15T14:38:24.206" v="10"/>
          <ac:picMkLst>
            <pc:docMk/>
            <pc:sldMk cId="423388105" sldId="280"/>
            <ac:picMk id="67" creationId="{00000000-0000-0000-0000-000000000000}"/>
          </ac:picMkLst>
        </pc:picChg>
      </pc:sldChg>
    </pc:docChg>
  </pc:docChgLst>
  <pc:docChgLst>
    <pc:chgData name="Mathilde Mauvais" userId="S::mathilde.mauvais_hotmail.fr#ext#@camcomto.onmicrosoft.com::bc8db15d-6d4f-44d2-a7c1-775db0baeac9" providerId="AD" clId="Web-{0DDDE5D1-0F0E-022A-1FF7-F7FF9544DF87}"/>
    <pc:docChg chg="modSld">
      <pc:chgData name="Mathilde Mauvais" userId="S::mathilde.mauvais_hotmail.fr#ext#@camcomto.onmicrosoft.com::bc8db15d-6d4f-44d2-a7c1-775db0baeac9" providerId="AD" clId="Web-{0DDDE5D1-0F0E-022A-1FF7-F7FF9544DF87}" dt="2023-05-26T09:16:26.577" v="10" actId="1076"/>
      <pc:docMkLst>
        <pc:docMk/>
      </pc:docMkLst>
      <pc:sldChg chg="addSp modSp">
        <pc:chgData name="Mathilde Mauvais" userId="S::mathilde.mauvais_hotmail.fr#ext#@camcomto.onmicrosoft.com::bc8db15d-6d4f-44d2-a7c1-775db0baeac9" providerId="AD" clId="Web-{0DDDE5D1-0F0E-022A-1FF7-F7FF9544DF87}" dt="2023-05-26T09:16:26.577" v="10" actId="1076"/>
        <pc:sldMkLst>
          <pc:docMk/>
          <pc:sldMk cId="1832305995" sldId="256"/>
        </pc:sldMkLst>
        <pc:spChg chg="add mod ord">
          <ac:chgData name="Mathilde Mauvais" userId="S::mathilde.mauvais_hotmail.fr#ext#@camcomto.onmicrosoft.com::bc8db15d-6d4f-44d2-a7c1-775db0baeac9" providerId="AD" clId="Web-{0DDDE5D1-0F0E-022A-1FF7-F7FF9544DF87}" dt="2023-05-26T09:16:18.467" v="7"/>
          <ac:spMkLst>
            <pc:docMk/>
            <pc:sldMk cId="1832305995" sldId="256"/>
            <ac:spMk id="4" creationId="{A596547D-5130-9866-16DC-5EC65011C548}"/>
          </ac:spMkLst>
        </pc:spChg>
        <pc:picChg chg="add mod">
          <ac:chgData name="Mathilde Mauvais" userId="S::mathilde.mauvais_hotmail.fr#ext#@camcomto.onmicrosoft.com::bc8db15d-6d4f-44d2-a7c1-775db0baeac9" providerId="AD" clId="Web-{0DDDE5D1-0F0E-022A-1FF7-F7FF9544DF87}" dt="2023-05-26T09:16:26.577" v="10" actId="1076"/>
          <ac:picMkLst>
            <pc:docMk/>
            <pc:sldMk cId="1832305995" sldId="256"/>
            <ac:picMk id="2" creationId="{0946C96C-08EF-2642-B5CA-7DAF4D014AC3}"/>
          </ac:picMkLst>
        </pc:picChg>
      </pc:sldChg>
    </pc:docChg>
  </pc:docChgLst>
  <pc:docChgLst>
    <pc:chgData name="María García Rosa" userId="S::maria.garcia_fundecyt-pctex.es#ext#@camcomto.onmicrosoft.com::9baf1ad0-9531-4951-91aa-3feda1faecdd" providerId="AD" clId="Web-{B1DDBF2F-28C1-AF0C-6E0B-2E72538E8F54}"/>
    <pc:docChg chg="modSld">
      <pc:chgData name="María García Rosa" userId="S::maria.garcia_fundecyt-pctex.es#ext#@camcomto.onmicrosoft.com::9baf1ad0-9531-4951-91aa-3feda1faecdd" providerId="AD" clId="Web-{B1DDBF2F-28C1-AF0C-6E0B-2E72538E8F54}" dt="2023-11-14T08:06:03.554" v="1"/>
      <pc:docMkLst>
        <pc:docMk/>
      </pc:docMkLst>
      <pc:sldChg chg="addSp delSp">
        <pc:chgData name="María García Rosa" userId="S::maria.garcia_fundecyt-pctex.es#ext#@camcomto.onmicrosoft.com::9baf1ad0-9531-4951-91aa-3feda1faecdd" providerId="AD" clId="Web-{B1DDBF2F-28C1-AF0C-6E0B-2E72538E8F54}" dt="2023-11-14T08:06:03.554" v="1"/>
        <pc:sldMkLst>
          <pc:docMk/>
          <pc:sldMk cId="1832305995" sldId="256"/>
        </pc:sldMkLst>
        <pc:picChg chg="add del">
          <ac:chgData name="María García Rosa" userId="S::maria.garcia_fundecyt-pctex.es#ext#@camcomto.onmicrosoft.com::9baf1ad0-9531-4951-91aa-3feda1faecdd" providerId="AD" clId="Web-{B1DDBF2F-28C1-AF0C-6E0B-2E72538E8F54}" dt="2023-11-14T08:06:03.554" v="1"/>
          <ac:picMkLst>
            <pc:docMk/>
            <pc:sldMk cId="1832305995" sldId="256"/>
            <ac:picMk id="7" creationId="{AC92D8F5-8D5B-82FE-A8F0-808A38249F76}"/>
          </ac:picMkLst>
        </pc:picChg>
      </pc:sldChg>
    </pc:docChg>
  </pc:docChgLst>
  <pc:docChgLst>
    <pc:chgData name="Henri Hanson" userId="S::henri.hanson_teaduspark.ee#ext#@camcomto.onmicrosoft.com::1b6522e2-3844-418f-818c-0541388a4a86" providerId="AD" clId="Web-{B66106FF-13AB-9EAB-90C5-6516AF3A324B}"/>
    <pc:docChg chg="modSld">
      <pc:chgData name="Henri Hanson" userId="S::henri.hanson_teaduspark.ee#ext#@camcomto.onmicrosoft.com::1b6522e2-3844-418f-818c-0541388a4a86" providerId="AD" clId="Web-{B66106FF-13AB-9EAB-90C5-6516AF3A324B}" dt="2023-06-13T10:59:11.076" v="323" actId="20577"/>
      <pc:docMkLst>
        <pc:docMk/>
      </pc:docMkLst>
      <pc:sldChg chg="addSp delSp modSp">
        <pc:chgData name="Henri Hanson" userId="S::henri.hanson_teaduspark.ee#ext#@camcomto.onmicrosoft.com::1b6522e2-3844-418f-818c-0541388a4a86" providerId="AD" clId="Web-{B66106FF-13AB-9EAB-90C5-6516AF3A324B}" dt="2023-06-13T10:58:54.732" v="321" actId="1076"/>
        <pc:sldMkLst>
          <pc:docMk/>
          <pc:sldMk cId="1832305995" sldId="256"/>
        </pc:sldMkLst>
        <pc:spChg chg="del mod">
          <ac:chgData name="Henri Hanson" userId="S::henri.hanson_teaduspark.ee#ext#@camcomto.onmicrosoft.com::1b6522e2-3844-418f-818c-0541388a4a86" providerId="AD" clId="Web-{B66106FF-13AB-9EAB-90C5-6516AF3A324B}" dt="2023-06-13T10:58:28.138" v="309"/>
          <ac:spMkLst>
            <pc:docMk/>
            <pc:sldMk cId="1832305995" sldId="256"/>
            <ac:spMk id="3" creationId="{00000000-0000-0000-0000-000000000000}"/>
          </ac:spMkLst>
        </pc:spChg>
        <pc:spChg chg="add del mod ord">
          <ac:chgData name="Henri Hanson" userId="S::henri.hanson_teaduspark.ee#ext#@camcomto.onmicrosoft.com::1b6522e2-3844-418f-818c-0541388a4a86" providerId="AD" clId="Web-{B66106FF-13AB-9EAB-90C5-6516AF3A324B}" dt="2023-06-13T10:58:30.732" v="311"/>
          <ac:spMkLst>
            <pc:docMk/>
            <pc:sldMk cId="1832305995" sldId="256"/>
            <ac:spMk id="6" creationId="{B6674280-BEED-74AE-BD8A-715007FF6438}"/>
          </ac:spMkLst>
        </pc:spChg>
        <pc:picChg chg="del">
          <ac:chgData name="Henri Hanson" userId="S::henri.hanson_teaduspark.ee#ext#@camcomto.onmicrosoft.com::1b6522e2-3844-418f-818c-0541388a4a86" providerId="AD" clId="Web-{B66106FF-13AB-9EAB-90C5-6516AF3A324B}" dt="2023-06-13T10:53:38.199" v="80"/>
          <ac:picMkLst>
            <pc:docMk/>
            <pc:sldMk cId="1832305995" sldId="256"/>
            <ac:picMk id="2" creationId="{0946C96C-08EF-2642-B5CA-7DAF4D014AC3}"/>
          </ac:picMkLst>
        </pc:picChg>
        <pc:picChg chg="add del mod">
          <ac:chgData name="Henri Hanson" userId="S::henri.hanson_teaduspark.ee#ext#@camcomto.onmicrosoft.com::1b6522e2-3844-418f-818c-0541388a4a86" providerId="AD" clId="Web-{B66106FF-13AB-9EAB-90C5-6516AF3A324B}" dt="2023-06-13T10:58:29.638" v="310"/>
          <ac:picMkLst>
            <pc:docMk/>
            <pc:sldMk cId="1832305995" sldId="256"/>
            <ac:picMk id="5" creationId="{7553AD51-E280-E0EE-B364-8D5994FED6C2}"/>
          </ac:picMkLst>
        </pc:picChg>
        <pc:picChg chg="add mod">
          <ac:chgData name="Henri Hanson" userId="S::henri.hanson_teaduspark.ee#ext#@camcomto.onmicrosoft.com::1b6522e2-3844-418f-818c-0541388a4a86" providerId="AD" clId="Web-{B66106FF-13AB-9EAB-90C5-6516AF3A324B}" dt="2023-06-13T10:58:39.294" v="315" actId="1076"/>
          <ac:picMkLst>
            <pc:docMk/>
            <pc:sldMk cId="1832305995" sldId="256"/>
            <ac:picMk id="7" creationId="{AC92D8F5-8D5B-82FE-A8F0-808A38249F76}"/>
          </ac:picMkLst>
        </pc:picChg>
        <pc:picChg chg="add mod">
          <ac:chgData name="Henri Hanson" userId="S::henri.hanson_teaduspark.ee#ext#@camcomto.onmicrosoft.com::1b6522e2-3844-418f-818c-0541388a4a86" providerId="AD" clId="Web-{B66106FF-13AB-9EAB-90C5-6516AF3A324B}" dt="2023-06-13T10:58:54.732" v="321" actId="1076"/>
          <ac:picMkLst>
            <pc:docMk/>
            <pc:sldMk cId="1832305995" sldId="256"/>
            <ac:picMk id="8" creationId="{0D0ED48E-F4AC-9A68-D840-E70E998860DC}"/>
          </ac:picMkLst>
        </pc:picChg>
      </pc:sldChg>
      <pc:sldChg chg="modSp">
        <pc:chgData name="Henri Hanson" userId="S::henri.hanson_teaduspark.ee#ext#@camcomto.onmicrosoft.com::1b6522e2-3844-418f-818c-0541388a4a86" providerId="AD" clId="Web-{B66106FF-13AB-9EAB-90C5-6516AF3A324B}" dt="2023-06-13T10:51:11.183" v="34" actId="20577"/>
        <pc:sldMkLst>
          <pc:docMk/>
          <pc:sldMk cId="3444233331" sldId="278"/>
        </pc:sldMkLst>
        <pc:spChg chg="mod">
          <ac:chgData name="Henri Hanson" userId="S::henri.hanson_teaduspark.ee#ext#@camcomto.onmicrosoft.com::1b6522e2-3844-418f-818c-0541388a4a86" providerId="AD" clId="Web-{B66106FF-13AB-9EAB-90C5-6516AF3A324B}" dt="2023-06-13T10:51:11.183" v="34" actId="20577"/>
          <ac:spMkLst>
            <pc:docMk/>
            <pc:sldMk cId="3444233331" sldId="278"/>
            <ac:spMk id="4" creationId="{00000000-0000-0000-0000-000000000000}"/>
          </ac:spMkLst>
        </pc:spChg>
      </pc:sldChg>
      <pc:sldChg chg="modSp">
        <pc:chgData name="Henri Hanson" userId="S::henri.hanson_teaduspark.ee#ext#@camcomto.onmicrosoft.com::1b6522e2-3844-418f-818c-0541388a4a86" providerId="AD" clId="Web-{B66106FF-13AB-9EAB-90C5-6516AF3A324B}" dt="2023-06-13T10:59:11.076" v="323" actId="20577"/>
        <pc:sldMkLst>
          <pc:docMk/>
          <pc:sldMk cId="1110713456" sldId="291"/>
        </pc:sldMkLst>
        <pc:spChg chg="mod">
          <ac:chgData name="Henri Hanson" userId="S::henri.hanson_teaduspark.ee#ext#@camcomto.onmicrosoft.com::1b6522e2-3844-418f-818c-0541388a4a86" providerId="AD" clId="Web-{B66106FF-13AB-9EAB-90C5-6516AF3A324B}" dt="2023-06-13T10:59:11.076" v="323" actId="20577"/>
          <ac:spMkLst>
            <pc:docMk/>
            <pc:sldMk cId="1110713456" sldId="291"/>
            <ac:spMk id="27" creationId="{00000000-0000-0000-0000-000000000000}"/>
          </ac:spMkLst>
        </pc:spChg>
        <pc:spChg chg="mod">
          <ac:chgData name="Henri Hanson" userId="S::henri.hanson_teaduspark.ee#ext#@camcomto.onmicrosoft.com::1b6522e2-3844-418f-818c-0541388a4a86" providerId="AD" clId="Web-{B66106FF-13AB-9EAB-90C5-6516AF3A324B}" dt="2023-06-13T10:57:55.513" v="308" actId="20577"/>
          <ac:spMkLst>
            <pc:docMk/>
            <pc:sldMk cId="1110713456" sldId="291"/>
            <ac:spMk id="28" creationId="{00000000-0000-0000-0000-000000000000}"/>
          </ac:spMkLst>
        </pc:spChg>
        <pc:spChg chg="mod">
          <ac:chgData name="Henri Hanson" userId="S::henri.hanson_teaduspark.ee#ext#@camcomto.onmicrosoft.com::1b6522e2-3844-418f-818c-0541388a4a86" providerId="AD" clId="Web-{B66106FF-13AB-9EAB-90C5-6516AF3A324B}" dt="2023-06-13T10:57:29.513" v="210" actId="20577"/>
          <ac:spMkLst>
            <pc:docMk/>
            <pc:sldMk cId="1110713456" sldId="291"/>
            <ac:spMk id="43" creationId="{00000000-0000-0000-0000-000000000000}"/>
          </ac:spMkLst>
        </pc:spChg>
        <pc:spChg chg="mod">
          <ac:chgData name="Henri Hanson" userId="S::henri.hanson_teaduspark.ee#ext#@camcomto.onmicrosoft.com::1b6522e2-3844-418f-818c-0541388a4a86" providerId="AD" clId="Web-{B66106FF-13AB-9EAB-90C5-6516AF3A324B}" dt="2023-06-13T10:57:52.154" v="223" actId="20577"/>
          <ac:spMkLst>
            <pc:docMk/>
            <pc:sldMk cId="1110713456" sldId="291"/>
            <ac:spMk id="45" creationId="{00000000-0000-0000-0000-000000000000}"/>
          </ac:spMkLst>
        </pc:spChg>
        <pc:spChg chg="mod">
          <ac:chgData name="Henri Hanson" userId="S::henri.hanson_teaduspark.ee#ext#@camcomto.onmicrosoft.com::1b6522e2-3844-418f-818c-0541388a4a86" providerId="AD" clId="Web-{B66106FF-13AB-9EAB-90C5-6516AF3A324B}" dt="2023-06-13T10:57:32.654" v="212" actId="20577"/>
          <ac:spMkLst>
            <pc:docMk/>
            <pc:sldMk cId="1110713456" sldId="291"/>
            <ac:spMk id="47" creationId="{00000000-0000-0000-0000-000000000000}"/>
          </ac:spMkLst>
        </pc:spChg>
        <pc:grpChg chg="mod">
          <ac:chgData name="Henri Hanson" userId="S::henri.hanson_teaduspark.ee#ext#@camcomto.onmicrosoft.com::1b6522e2-3844-418f-818c-0541388a4a86" providerId="AD" clId="Web-{B66106FF-13AB-9EAB-90C5-6516AF3A324B}" dt="2023-06-13T10:57:48.825" v="213" actId="1076"/>
          <ac:grpSpMkLst>
            <pc:docMk/>
            <pc:sldMk cId="1110713456" sldId="291"/>
            <ac:grpSpMk id="61" creationId="{00000000-0000-0000-0000-000000000000}"/>
          </ac:grpSpMkLst>
        </pc:grpChg>
      </pc:sldChg>
    </pc:docChg>
  </pc:docChgLst>
  <pc:docChgLst>
    <pc:chgData name="Mathilde Mauvais" userId="S::mathilde.mauvais_hotmail.fr#ext#@camcomto.onmicrosoft.com::bc8db15d-6d4f-44d2-a7c1-775db0baeac9" providerId="AD" clId="Web-{E255C401-B031-ABE9-A03C-9EFE67C390AD}"/>
    <pc:docChg chg="modSld">
      <pc:chgData name="Mathilde Mauvais" userId="S::mathilde.mauvais_hotmail.fr#ext#@camcomto.onmicrosoft.com::bc8db15d-6d4f-44d2-a7c1-775db0baeac9" providerId="AD" clId="Web-{E255C401-B031-ABE9-A03C-9EFE67C390AD}" dt="2023-12-19T14:00:54.187" v="2" actId="20577"/>
      <pc:docMkLst>
        <pc:docMk/>
      </pc:docMkLst>
      <pc:sldChg chg="modSp">
        <pc:chgData name="Mathilde Mauvais" userId="S::mathilde.mauvais_hotmail.fr#ext#@camcomto.onmicrosoft.com::bc8db15d-6d4f-44d2-a7c1-775db0baeac9" providerId="AD" clId="Web-{E255C401-B031-ABE9-A03C-9EFE67C390AD}" dt="2023-12-19T14:00:54.187" v="2" actId="20577"/>
        <pc:sldMkLst>
          <pc:docMk/>
          <pc:sldMk cId="1718334307" sldId="284"/>
        </pc:sldMkLst>
        <pc:spChg chg="mod">
          <ac:chgData name="Mathilde Mauvais" userId="S::mathilde.mauvais_hotmail.fr#ext#@camcomto.onmicrosoft.com::bc8db15d-6d4f-44d2-a7c1-775db0baeac9" providerId="AD" clId="Web-{E255C401-B031-ABE9-A03C-9EFE67C390AD}" dt="2023-12-19T14:00:54.187" v="2" actId="20577"/>
          <ac:spMkLst>
            <pc:docMk/>
            <pc:sldMk cId="1718334307" sldId="284"/>
            <ac:spMk id="8" creationId="{00000000-0000-0000-0000-000000000000}"/>
          </ac:spMkLst>
        </pc:spChg>
      </pc:sldChg>
    </pc:docChg>
  </pc:docChgLst>
  <pc:docChgLst>
    <pc:chgData name="Silke" userId="S::schleiff_tutech.de#ext#@camcomto.onmicrosoft.com::1c86473f-2573-4f26-8705-31530053c759" providerId="AD" clId="Web-{0A8BE0E8-B83A-1FCF-E0CF-06405DBEB83E}"/>
    <pc:docChg chg="modSld">
      <pc:chgData name="Silke" userId="S::schleiff_tutech.de#ext#@camcomto.onmicrosoft.com::1c86473f-2573-4f26-8705-31530053c759" providerId="AD" clId="Web-{0A8BE0E8-B83A-1FCF-E0CF-06405DBEB83E}" dt="2023-06-23T06:45:28.747" v="7"/>
      <pc:docMkLst>
        <pc:docMk/>
      </pc:docMkLst>
      <pc:sldChg chg="addSp delSp modSp">
        <pc:chgData name="Silke" userId="S::schleiff_tutech.de#ext#@camcomto.onmicrosoft.com::1c86473f-2573-4f26-8705-31530053c759" providerId="AD" clId="Web-{0A8BE0E8-B83A-1FCF-E0CF-06405DBEB83E}" dt="2023-06-23T06:45:28.747" v="7"/>
        <pc:sldMkLst>
          <pc:docMk/>
          <pc:sldMk cId="1979828563" sldId="259"/>
        </pc:sldMkLst>
        <pc:picChg chg="add mod ord">
          <ac:chgData name="Silke" userId="S::schleiff_tutech.de#ext#@camcomto.onmicrosoft.com::1c86473f-2573-4f26-8705-31530053c759" providerId="AD" clId="Web-{0A8BE0E8-B83A-1FCF-E0CF-06405DBEB83E}" dt="2023-06-23T06:45:28.747" v="7"/>
          <ac:picMkLst>
            <pc:docMk/>
            <pc:sldMk cId="1979828563" sldId="259"/>
            <ac:picMk id="4" creationId="{6128CA52-D5F2-AB0E-177E-295AFC65A185}"/>
          </ac:picMkLst>
        </pc:picChg>
        <pc:picChg chg="del">
          <ac:chgData name="Silke" userId="S::schleiff_tutech.de#ext#@camcomto.onmicrosoft.com::1c86473f-2573-4f26-8705-31530053c759" providerId="AD" clId="Web-{0A8BE0E8-B83A-1FCF-E0CF-06405DBEB83E}" dt="2023-06-23T06:45:03.168" v="0"/>
          <ac:picMkLst>
            <pc:docMk/>
            <pc:sldMk cId="1979828563" sldId="259"/>
            <ac:picMk id="5" creationId="{00000000-0000-0000-0000-000000000000}"/>
          </ac:picMkLst>
        </pc:picChg>
      </pc:sldChg>
    </pc:docChg>
  </pc:docChgLst>
  <pc:docChgLst>
    <pc:chgData name="Silke" userId="S::schleiff_tutech.de#ext#@camcomto.onmicrosoft.com::1c86473f-2573-4f26-8705-31530053c759" providerId="AD" clId="Web-{1E73EE01-ADBB-AFD8-AD12-83EF5405A44D}"/>
    <pc:docChg chg="modSld">
      <pc:chgData name="Silke" userId="S::schleiff_tutech.de#ext#@camcomto.onmicrosoft.com::1c86473f-2573-4f26-8705-31530053c759" providerId="AD" clId="Web-{1E73EE01-ADBB-AFD8-AD12-83EF5405A44D}" dt="2023-05-12T14:43:48.124" v="2" actId="20577"/>
      <pc:docMkLst>
        <pc:docMk/>
      </pc:docMkLst>
      <pc:sldChg chg="modSp">
        <pc:chgData name="Silke" userId="S::schleiff_tutech.de#ext#@camcomto.onmicrosoft.com::1c86473f-2573-4f26-8705-31530053c759" providerId="AD" clId="Web-{1E73EE01-ADBB-AFD8-AD12-83EF5405A44D}" dt="2023-05-12T14:43:48.124" v="2" actId="20577"/>
        <pc:sldMkLst>
          <pc:docMk/>
          <pc:sldMk cId="1043418011" sldId="294"/>
        </pc:sldMkLst>
        <pc:spChg chg="mod">
          <ac:chgData name="Silke" userId="S::schleiff_tutech.de#ext#@camcomto.onmicrosoft.com::1c86473f-2573-4f26-8705-31530053c759" providerId="AD" clId="Web-{1E73EE01-ADBB-AFD8-AD12-83EF5405A44D}" dt="2023-05-12T14:43:48.124" v="2" actId="20577"/>
          <ac:spMkLst>
            <pc:docMk/>
            <pc:sldMk cId="1043418011" sldId="294"/>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4351F-A6FC-422E-86D6-AD4B566F42A0}" type="doc">
      <dgm:prSet loTypeId="urn:microsoft.com/office/officeart/2005/8/layout/cycle8" loCatId="cycle" qsTypeId="urn:microsoft.com/office/officeart/2005/8/quickstyle/simple1" qsCatId="simple" csTypeId="urn:microsoft.com/office/officeart/2005/8/colors/accent1_2" csCatId="accent1" phldr="1"/>
      <dgm:spPr/>
    </dgm:pt>
    <dgm:pt modelId="{E224F33E-7C11-4BC4-ABDF-B5D5652EA3E7}">
      <dgm:prSet phldrT="[Text]"/>
      <dgm:spPr/>
      <dgm:t>
        <a:bodyPr/>
        <a:lstStyle/>
        <a:p>
          <a:r>
            <a:rPr lang="de-DE" err="1"/>
            <a:t>production</a:t>
          </a:r>
          <a:r>
            <a:rPr lang="de-DE"/>
            <a:t> </a:t>
          </a:r>
          <a:r>
            <a:rPr lang="de-DE" err="1"/>
            <a:t>processes</a:t>
          </a:r>
          <a:endParaRPr lang="de-DE"/>
        </a:p>
      </dgm:t>
    </dgm:pt>
    <dgm:pt modelId="{B03935BC-A05D-4058-8AB0-983DAE9E1C7B}" type="parTrans" cxnId="{5338BCF0-ED87-4C3F-9AEB-B52B55352C80}">
      <dgm:prSet/>
      <dgm:spPr/>
      <dgm:t>
        <a:bodyPr/>
        <a:lstStyle/>
        <a:p>
          <a:endParaRPr lang="de-DE"/>
        </a:p>
      </dgm:t>
    </dgm:pt>
    <dgm:pt modelId="{DE0E84B4-364D-496E-A082-58FFBD665ECE}" type="sibTrans" cxnId="{5338BCF0-ED87-4C3F-9AEB-B52B55352C80}">
      <dgm:prSet/>
      <dgm:spPr/>
      <dgm:t>
        <a:bodyPr/>
        <a:lstStyle/>
        <a:p>
          <a:endParaRPr lang="de-DE"/>
        </a:p>
      </dgm:t>
    </dgm:pt>
    <dgm:pt modelId="{7D255387-6682-4831-831A-4E7FA99999CE}">
      <dgm:prSet phldrT="[Text]"/>
      <dgm:spPr/>
      <dgm:t>
        <a:bodyPr/>
        <a:lstStyle/>
        <a:p>
          <a:r>
            <a:rPr lang="de-DE" err="1"/>
            <a:t>sustainable</a:t>
          </a:r>
          <a:r>
            <a:rPr lang="de-DE"/>
            <a:t> </a:t>
          </a:r>
          <a:r>
            <a:rPr lang="de-DE" err="1"/>
            <a:t>consumption</a:t>
          </a:r>
          <a:endParaRPr lang="de-DE"/>
        </a:p>
      </dgm:t>
    </dgm:pt>
    <dgm:pt modelId="{1FD43060-1761-41FF-8404-31202202FE93}" type="parTrans" cxnId="{BD055386-6242-480B-881F-4971D6A5A652}">
      <dgm:prSet/>
      <dgm:spPr/>
      <dgm:t>
        <a:bodyPr/>
        <a:lstStyle/>
        <a:p>
          <a:endParaRPr lang="de-DE"/>
        </a:p>
      </dgm:t>
    </dgm:pt>
    <dgm:pt modelId="{D3FC63EA-5501-41B4-8F6C-F9A1460EFDD9}" type="sibTrans" cxnId="{BD055386-6242-480B-881F-4971D6A5A652}">
      <dgm:prSet/>
      <dgm:spPr/>
      <dgm:t>
        <a:bodyPr/>
        <a:lstStyle/>
        <a:p>
          <a:endParaRPr lang="de-DE"/>
        </a:p>
      </dgm:t>
    </dgm:pt>
    <dgm:pt modelId="{16E6C6C5-21D2-49C8-B7C8-0EEE1D693DE7}">
      <dgm:prSet phldrT="[Text]"/>
      <dgm:spPr/>
      <dgm:t>
        <a:bodyPr/>
        <a:lstStyle/>
        <a:p>
          <a:r>
            <a:rPr lang="de-DE" err="1"/>
            <a:t>product</a:t>
          </a:r>
          <a:r>
            <a:rPr lang="de-DE"/>
            <a:t> design</a:t>
          </a:r>
        </a:p>
      </dgm:t>
    </dgm:pt>
    <dgm:pt modelId="{4B0F1A04-3988-484B-AF25-3A7CECBDB728}" type="parTrans" cxnId="{5B7EEB39-86AC-4ED2-988E-75DF8B6AD33B}">
      <dgm:prSet/>
      <dgm:spPr/>
      <dgm:t>
        <a:bodyPr/>
        <a:lstStyle/>
        <a:p>
          <a:endParaRPr lang="de-DE"/>
        </a:p>
      </dgm:t>
    </dgm:pt>
    <dgm:pt modelId="{FD736214-2054-45DD-9C9C-938659233D1B}" type="sibTrans" cxnId="{5B7EEB39-86AC-4ED2-988E-75DF8B6AD33B}">
      <dgm:prSet/>
      <dgm:spPr/>
      <dgm:t>
        <a:bodyPr/>
        <a:lstStyle/>
        <a:p>
          <a:endParaRPr lang="de-DE"/>
        </a:p>
      </dgm:t>
    </dgm:pt>
    <dgm:pt modelId="{F06953AF-3D2D-4E79-9A20-F03903FCF829}" type="pres">
      <dgm:prSet presAssocID="{C574351F-A6FC-422E-86D6-AD4B566F42A0}" presName="compositeShape" presStyleCnt="0">
        <dgm:presLayoutVars>
          <dgm:chMax val="7"/>
          <dgm:dir/>
          <dgm:resizeHandles val="exact"/>
        </dgm:presLayoutVars>
      </dgm:prSet>
      <dgm:spPr/>
    </dgm:pt>
    <dgm:pt modelId="{887E1764-166F-4C45-A6A7-3450066B77E3}" type="pres">
      <dgm:prSet presAssocID="{C574351F-A6FC-422E-86D6-AD4B566F42A0}" presName="wedge1" presStyleLbl="node1" presStyleIdx="0" presStyleCnt="3"/>
      <dgm:spPr/>
    </dgm:pt>
    <dgm:pt modelId="{BD1F7383-87B3-4A43-91ED-A7FD80BADDCA}" type="pres">
      <dgm:prSet presAssocID="{C574351F-A6FC-422E-86D6-AD4B566F42A0}" presName="dummy1a" presStyleCnt="0"/>
      <dgm:spPr/>
    </dgm:pt>
    <dgm:pt modelId="{6CA626E9-023C-4D60-9881-842F0FF2E3C8}" type="pres">
      <dgm:prSet presAssocID="{C574351F-A6FC-422E-86D6-AD4B566F42A0}" presName="dummy1b" presStyleCnt="0"/>
      <dgm:spPr/>
    </dgm:pt>
    <dgm:pt modelId="{FFA7C390-9FDB-4C57-8485-4FB3C239120A}" type="pres">
      <dgm:prSet presAssocID="{C574351F-A6FC-422E-86D6-AD4B566F42A0}" presName="wedge1Tx" presStyleLbl="node1" presStyleIdx="0" presStyleCnt="3">
        <dgm:presLayoutVars>
          <dgm:chMax val="0"/>
          <dgm:chPref val="0"/>
          <dgm:bulletEnabled val="1"/>
        </dgm:presLayoutVars>
      </dgm:prSet>
      <dgm:spPr/>
    </dgm:pt>
    <dgm:pt modelId="{BF00A775-6FAD-4FE0-BBE1-D9BD604D6D44}" type="pres">
      <dgm:prSet presAssocID="{C574351F-A6FC-422E-86D6-AD4B566F42A0}" presName="wedge2" presStyleLbl="node1" presStyleIdx="1" presStyleCnt="3"/>
      <dgm:spPr/>
    </dgm:pt>
    <dgm:pt modelId="{4ED8663E-DEB7-4336-8FB8-0EA86DE11EB1}" type="pres">
      <dgm:prSet presAssocID="{C574351F-A6FC-422E-86D6-AD4B566F42A0}" presName="dummy2a" presStyleCnt="0"/>
      <dgm:spPr/>
    </dgm:pt>
    <dgm:pt modelId="{8607B367-B73C-4CC4-BF75-3EBA3082FB0C}" type="pres">
      <dgm:prSet presAssocID="{C574351F-A6FC-422E-86D6-AD4B566F42A0}" presName="dummy2b" presStyleCnt="0"/>
      <dgm:spPr/>
    </dgm:pt>
    <dgm:pt modelId="{2725ED50-366C-4FC9-85B5-6B9D3D5E60F3}" type="pres">
      <dgm:prSet presAssocID="{C574351F-A6FC-422E-86D6-AD4B566F42A0}" presName="wedge2Tx" presStyleLbl="node1" presStyleIdx="1" presStyleCnt="3">
        <dgm:presLayoutVars>
          <dgm:chMax val="0"/>
          <dgm:chPref val="0"/>
          <dgm:bulletEnabled val="1"/>
        </dgm:presLayoutVars>
      </dgm:prSet>
      <dgm:spPr/>
    </dgm:pt>
    <dgm:pt modelId="{96AD03D5-8DF0-440F-8BDE-EDBFDA382977}" type="pres">
      <dgm:prSet presAssocID="{C574351F-A6FC-422E-86D6-AD4B566F42A0}" presName="wedge3" presStyleLbl="node1" presStyleIdx="2" presStyleCnt="3"/>
      <dgm:spPr/>
    </dgm:pt>
    <dgm:pt modelId="{EFE8731A-3C32-4B1D-9653-AFEFE29FBA92}" type="pres">
      <dgm:prSet presAssocID="{C574351F-A6FC-422E-86D6-AD4B566F42A0}" presName="dummy3a" presStyleCnt="0"/>
      <dgm:spPr/>
    </dgm:pt>
    <dgm:pt modelId="{CE60D434-3CEE-4371-9E4B-C051E633CC93}" type="pres">
      <dgm:prSet presAssocID="{C574351F-A6FC-422E-86D6-AD4B566F42A0}" presName="dummy3b" presStyleCnt="0"/>
      <dgm:spPr/>
    </dgm:pt>
    <dgm:pt modelId="{0F9AF293-498A-47F9-BD25-C37E003382AA}" type="pres">
      <dgm:prSet presAssocID="{C574351F-A6FC-422E-86D6-AD4B566F42A0}" presName="wedge3Tx" presStyleLbl="node1" presStyleIdx="2" presStyleCnt="3">
        <dgm:presLayoutVars>
          <dgm:chMax val="0"/>
          <dgm:chPref val="0"/>
          <dgm:bulletEnabled val="1"/>
        </dgm:presLayoutVars>
      </dgm:prSet>
      <dgm:spPr/>
    </dgm:pt>
    <dgm:pt modelId="{60B145A7-69DC-47C6-9750-9CE3ED63F9CB}" type="pres">
      <dgm:prSet presAssocID="{DE0E84B4-364D-496E-A082-58FFBD665ECE}" presName="arrowWedge1" presStyleLbl="fgSibTrans2D1" presStyleIdx="0" presStyleCnt="3"/>
      <dgm:spPr/>
    </dgm:pt>
    <dgm:pt modelId="{45D16E43-9AA0-4E85-94CE-B650177E14E5}" type="pres">
      <dgm:prSet presAssocID="{D3FC63EA-5501-41B4-8F6C-F9A1460EFDD9}" presName="arrowWedge2" presStyleLbl="fgSibTrans2D1" presStyleIdx="1" presStyleCnt="3"/>
      <dgm:spPr/>
    </dgm:pt>
    <dgm:pt modelId="{B30B9FE9-EA81-4781-ABC5-553AA1FDBD2E}" type="pres">
      <dgm:prSet presAssocID="{FD736214-2054-45DD-9C9C-938659233D1B}" presName="arrowWedge3" presStyleLbl="fgSibTrans2D1" presStyleIdx="2" presStyleCnt="3"/>
      <dgm:spPr/>
    </dgm:pt>
  </dgm:ptLst>
  <dgm:cxnLst>
    <dgm:cxn modelId="{92292E13-F195-4919-A527-B9249103A41E}" type="presOf" srcId="{7D255387-6682-4831-831A-4E7FA99999CE}" destId="{BF00A775-6FAD-4FE0-BBE1-D9BD604D6D44}" srcOrd="0" destOrd="0" presId="urn:microsoft.com/office/officeart/2005/8/layout/cycle8"/>
    <dgm:cxn modelId="{5B7EEB39-86AC-4ED2-988E-75DF8B6AD33B}" srcId="{C574351F-A6FC-422E-86D6-AD4B566F42A0}" destId="{16E6C6C5-21D2-49C8-B7C8-0EEE1D693DE7}" srcOrd="2" destOrd="0" parTransId="{4B0F1A04-3988-484B-AF25-3A7CECBDB728}" sibTransId="{FD736214-2054-45DD-9C9C-938659233D1B}"/>
    <dgm:cxn modelId="{BD055386-6242-480B-881F-4971D6A5A652}" srcId="{C574351F-A6FC-422E-86D6-AD4B566F42A0}" destId="{7D255387-6682-4831-831A-4E7FA99999CE}" srcOrd="1" destOrd="0" parTransId="{1FD43060-1761-41FF-8404-31202202FE93}" sibTransId="{D3FC63EA-5501-41B4-8F6C-F9A1460EFDD9}"/>
    <dgm:cxn modelId="{843FF690-8875-486E-B5FA-A27DC0AAC97D}" type="presOf" srcId="{16E6C6C5-21D2-49C8-B7C8-0EEE1D693DE7}" destId="{0F9AF293-498A-47F9-BD25-C37E003382AA}" srcOrd="1" destOrd="0" presId="urn:microsoft.com/office/officeart/2005/8/layout/cycle8"/>
    <dgm:cxn modelId="{57B7D0A5-B79B-462C-885C-171DE67F6A42}" type="presOf" srcId="{E224F33E-7C11-4BC4-ABDF-B5D5652EA3E7}" destId="{FFA7C390-9FDB-4C57-8485-4FB3C239120A}" srcOrd="1" destOrd="0" presId="urn:microsoft.com/office/officeart/2005/8/layout/cycle8"/>
    <dgm:cxn modelId="{29EE8FBD-695E-4F8A-96D7-5CEF8B964AB2}" type="presOf" srcId="{7D255387-6682-4831-831A-4E7FA99999CE}" destId="{2725ED50-366C-4FC9-85B5-6B9D3D5E60F3}" srcOrd="1" destOrd="0" presId="urn:microsoft.com/office/officeart/2005/8/layout/cycle8"/>
    <dgm:cxn modelId="{AC54CDD0-5F6B-4A2E-A20B-BAB2F931A028}" type="presOf" srcId="{16E6C6C5-21D2-49C8-B7C8-0EEE1D693DE7}" destId="{96AD03D5-8DF0-440F-8BDE-EDBFDA382977}" srcOrd="0" destOrd="0" presId="urn:microsoft.com/office/officeart/2005/8/layout/cycle8"/>
    <dgm:cxn modelId="{E5AEACD5-F883-4B98-8095-4DFD7C0B17FD}" type="presOf" srcId="{C574351F-A6FC-422E-86D6-AD4B566F42A0}" destId="{F06953AF-3D2D-4E79-9A20-F03903FCF829}" srcOrd="0" destOrd="0" presId="urn:microsoft.com/office/officeart/2005/8/layout/cycle8"/>
    <dgm:cxn modelId="{5338BCF0-ED87-4C3F-9AEB-B52B55352C80}" srcId="{C574351F-A6FC-422E-86D6-AD4B566F42A0}" destId="{E224F33E-7C11-4BC4-ABDF-B5D5652EA3E7}" srcOrd="0" destOrd="0" parTransId="{B03935BC-A05D-4058-8AB0-983DAE9E1C7B}" sibTransId="{DE0E84B4-364D-496E-A082-58FFBD665ECE}"/>
    <dgm:cxn modelId="{591223F8-4B5D-4C2E-A9F6-95530418B7BD}" type="presOf" srcId="{E224F33E-7C11-4BC4-ABDF-B5D5652EA3E7}" destId="{887E1764-166F-4C45-A6A7-3450066B77E3}" srcOrd="0" destOrd="0" presId="urn:microsoft.com/office/officeart/2005/8/layout/cycle8"/>
    <dgm:cxn modelId="{80A05E26-07E6-4708-934E-77E838311568}" type="presParOf" srcId="{F06953AF-3D2D-4E79-9A20-F03903FCF829}" destId="{887E1764-166F-4C45-A6A7-3450066B77E3}" srcOrd="0" destOrd="0" presId="urn:microsoft.com/office/officeart/2005/8/layout/cycle8"/>
    <dgm:cxn modelId="{D43209B4-2D4D-41E1-82DA-EF402D1A6763}" type="presParOf" srcId="{F06953AF-3D2D-4E79-9A20-F03903FCF829}" destId="{BD1F7383-87B3-4A43-91ED-A7FD80BADDCA}" srcOrd="1" destOrd="0" presId="urn:microsoft.com/office/officeart/2005/8/layout/cycle8"/>
    <dgm:cxn modelId="{F4E2A49A-6DB2-47ED-B430-4FACD2868118}" type="presParOf" srcId="{F06953AF-3D2D-4E79-9A20-F03903FCF829}" destId="{6CA626E9-023C-4D60-9881-842F0FF2E3C8}" srcOrd="2" destOrd="0" presId="urn:microsoft.com/office/officeart/2005/8/layout/cycle8"/>
    <dgm:cxn modelId="{DD1C5D67-1EDE-4E8B-A3A8-AE5B138E9D17}" type="presParOf" srcId="{F06953AF-3D2D-4E79-9A20-F03903FCF829}" destId="{FFA7C390-9FDB-4C57-8485-4FB3C239120A}" srcOrd="3" destOrd="0" presId="urn:microsoft.com/office/officeart/2005/8/layout/cycle8"/>
    <dgm:cxn modelId="{3934F6EE-B898-492E-AAED-D90E915B8A5F}" type="presParOf" srcId="{F06953AF-3D2D-4E79-9A20-F03903FCF829}" destId="{BF00A775-6FAD-4FE0-BBE1-D9BD604D6D44}" srcOrd="4" destOrd="0" presId="urn:microsoft.com/office/officeart/2005/8/layout/cycle8"/>
    <dgm:cxn modelId="{7490ADD5-13C5-41FF-9BC2-FE89526BECBA}" type="presParOf" srcId="{F06953AF-3D2D-4E79-9A20-F03903FCF829}" destId="{4ED8663E-DEB7-4336-8FB8-0EA86DE11EB1}" srcOrd="5" destOrd="0" presId="urn:microsoft.com/office/officeart/2005/8/layout/cycle8"/>
    <dgm:cxn modelId="{19F06234-9CA0-401D-8584-2EDBAF286935}" type="presParOf" srcId="{F06953AF-3D2D-4E79-9A20-F03903FCF829}" destId="{8607B367-B73C-4CC4-BF75-3EBA3082FB0C}" srcOrd="6" destOrd="0" presId="urn:microsoft.com/office/officeart/2005/8/layout/cycle8"/>
    <dgm:cxn modelId="{669DD228-63FD-4DE4-93F8-E47FAEE20873}" type="presParOf" srcId="{F06953AF-3D2D-4E79-9A20-F03903FCF829}" destId="{2725ED50-366C-4FC9-85B5-6B9D3D5E60F3}" srcOrd="7" destOrd="0" presId="urn:microsoft.com/office/officeart/2005/8/layout/cycle8"/>
    <dgm:cxn modelId="{0214FAD2-279A-4694-A687-D02C7CE3E6D7}" type="presParOf" srcId="{F06953AF-3D2D-4E79-9A20-F03903FCF829}" destId="{96AD03D5-8DF0-440F-8BDE-EDBFDA382977}" srcOrd="8" destOrd="0" presId="urn:microsoft.com/office/officeart/2005/8/layout/cycle8"/>
    <dgm:cxn modelId="{43F27C82-276A-465A-B850-04474953CC0A}" type="presParOf" srcId="{F06953AF-3D2D-4E79-9A20-F03903FCF829}" destId="{EFE8731A-3C32-4B1D-9653-AFEFE29FBA92}" srcOrd="9" destOrd="0" presId="urn:microsoft.com/office/officeart/2005/8/layout/cycle8"/>
    <dgm:cxn modelId="{DC3C22FB-8843-4E1E-A306-0209657E30B2}" type="presParOf" srcId="{F06953AF-3D2D-4E79-9A20-F03903FCF829}" destId="{CE60D434-3CEE-4371-9E4B-C051E633CC93}" srcOrd="10" destOrd="0" presId="urn:microsoft.com/office/officeart/2005/8/layout/cycle8"/>
    <dgm:cxn modelId="{9EE2A48E-BDAD-49A9-84D8-1FE922CA61D0}" type="presParOf" srcId="{F06953AF-3D2D-4E79-9A20-F03903FCF829}" destId="{0F9AF293-498A-47F9-BD25-C37E003382AA}" srcOrd="11" destOrd="0" presId="urn:microsoft.com/office/officeart/2005/8/layout/cycle8"/>
    <dgm:cxn modelId="{7A3B8994-0402-4DAF-9450-CD9173B83A1D}" type="presParOf" srcId="{F06953AF-3D2D-4E79-9A20-F03903FCF829}" destId="{60B145A7-69DC-47C6-9750-9CE3ED63F9CB}" srcOrd="12" destOrd="0" presId="urn:microsoft.com/office/officeart/2005/8/layout/cycle8"/>
    <dgm:cxn modelId="{C89B4D30-57F8-4F00-B40B-085EDAA8F517}" type="presParOf" srcId="{F06953AF-3D2D-4E79-9A20-F03903FCF829}" destId="{45D16E43-9AA0-4E85-94CE-B650177E14E5}" srcOrd="13" destOrd="0" presId="urn:microsoft.com/office/officeart/2005/8/layout/cycle8"/>
    <dgm:cxn modelId="{406C80A1-A1CA-4B2A-9961-F5017E378440}" type="presParOf" srcId="{F06953AF-3D2D-4E79-9A20-F03903FCF829}" destId="{B30B9FE9-EA81-4781-ABC5-553AA1FDBD2E}"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58404-1B16-41C1-BECF-03A8EDCD6891}" type="doc">
      <dgm:prSet loTypeId="urn:microsoft.com/office/officeart/2005/8/layout/process1" loCatId="process" qsTypeId="urn:microsoft.com/office/officeart/2005/8/quickstyle/simple1" qsCatId="simple" csTypeId="urn:microsoft.com/office/officeart/2005/8/colors/accent1_2" csCatId="accent1" phldr="1"/>
      <dgm:spPr/>
    </dgm:pt>
    <dgm:pt modelId="{60B91438-A78B-4933-B0D9-51A05D221681}">
      <dgm:prSet phldrT="[Text]"/>
      <dgm:spPr>
        <a:solidFill>
          <a:srgbClr val="1D3766"/>
        </a:solidFill>
      </dgm:spPr>
      <dgm:t>
        <a:bodyPr/>
        <a:lstStyle/>
        <a:p>
          <a:r>
            <a:rPr lang="de-DE" err="1"/>
            <a:t>Use</a:t>
          </a:r>
          <a:r>
            <a:rPr lang="de-DE"/>
            <a:t> </a:t>
          </a:r>
          <a:r>
            <a:rPr lang="de-DE" err="1"/>
            <a:t>of</a:t>
          </a:r>
          <a:r>
            <a:rPr lang="de-DE"/>
            <a:t> </a:t>
          </a:r>
          <a:r>
            <a:rPr lang="de-DE" err="1"/>
            <a:t>materials</a:t>
          </a:r>
          <a:endParaRPr lang="de-DE"/>
        </a:p>
      </dgm:t>
    </dgm:pt>
    <dgm:pt modelId="{1F6076A7-807F-4BE7-907E-5E3DF606DD65}" type="parTrans" cxnId="{FE2E5A68-5A8E-4C3F-B234-48A51BCE9F7E}">
      <dgm:prSet/>
      <dgm:spPr/>
      <dgm:t>
        <a:bodyPr/>
        <a:lstStyle/>
        <a:p>
          <a:endParaRPr lang="de-DE"/>
        </a:p>
      </dgm:t>
    </dgm:pt>
    <dgm:pt modelId="{4D66763B-8A91-49A5-A81C-EA6FD32F8670}" type="sibTrans" cxnId="{FE2E5A68-5A8E-4C3F-B234-48A51BCE9F7E}">
      <dgm:prSet/>
      <dgm:spPr>
        <a:ln w="12700">
          <a:solidFill>
            <a:schemeClr val="bg1"/>
          </a:solidFill>
        </a:ln>
      </dgm:spPr>
      <dgm:t>
        <a:bodyPr/>
        <a:lstStyle/>
        <a:p>
          <a:endParaRPr lang="de-DE"/>
        </a:p>
      </dgm:t>
    </dgm:pt>
    <dgm:pt modelId="{45E380BA-2A98-4048-9698-D350E0AEC28E}">
      <dgm:prSet phldrT="[Text]"/>
      <dgm:spPr>
        <a:solidFill>
          <a:srgbClr val="62B248"/>
        </a:solidFill>
      </dgm:spPr>
      <dgm:t>
        <a:bodyPr/>
        <a:lstStyle/>
        <a:p>
          <a:r>
            <a:rPr lang="de-DE" err="1"/>
            <a:t>Product</a:t>
          </a:r>
          <a:r>
            <a:rPr lang="de-DE"/>
            <a:t> </a:t>
          </a:r>
          <a:r>
            <a:rPr lang="de-DE" err="1"/>
            <a:t>lifetime</a:t>
          </a:r>
          <a:endParaRPr lang="de-DE"/>
        </a:p>
      </dgm:t>
    </dgm:pt>
    <dgm:pt modelId="{5ECC86EB-F562-49FF-9FD6-F1BA3FE20D6D}" type="parTrans" cxnId="{188DC08F-8E08-4F35-8F71-B24F89C5D323}">
      <dgm:prSet/>
      <dgm:spPr/>
      <dgm:t>
        <a:bodyPr/>
        <a:lstStyle/>
        <a:p>
          <a:endParaRPr lang="de-DE"/>
        </a:p>
      </dgm:t>
    </dgm:pt>
    <dgm:pt modelId="{57A9F7F8-4C60-4628-A294-09DD1CDC8B36}" type="sibTrans" cxnId="{188DC08F-8E08-4F35-8F71-B24F89C5D323}">
      <dgm:prSet/>
      <dgm:spPr>
        <a:ln w="12700">
          <a:solidFill>
            <a:schemeClr val="bg1"/>
          </a:solidFill>
        </a:ln>
      </dgm:spPr>
      <dgm:t>
        <a:bodyPr/>
        <a:lstStyle/>
        <a:p>
          <a:endParaRPr lang="de-DE"/>
        </a:p>
      </dgm:t>
    </dgm:pt>
    <dgm:pt modelId="{19AC4675-BE72-465F-A662-6C327C6ADE34}">
      <dgm:prSet phldrT="[Text]"/>
      <dgm:spPr>
        <a:solidFill>
          <a:srgbClr val="F49B29"/>
        </a:solidFill>
      </dgm:spPr>
      <dgm:t>
        <a:bodyPr/>
        <a:lstStyle/>
        <a:p>
          <a:r>
            <a:rPr lang="de-DE" err="1"/>
            <a:t>Product</a:t>
          </a:r>
          <a:r>
            <a:rPr lang="de-DE"/>
            <a:t> </a:t>
          </a:r>
          <a:r>
            <a:rPr lang="de-DE" err="1"/>
            <a:t>capacity</a:t>
          </a:r>
          <a:endParaRPr lang="de-DE"/>
        </a:p>
      </dgm:t>
    </dgm:pt>
    <dgm:pt modelId="{DC7F64E9-722F-4816-9D1E-312714FF490F}" type="parTrans" cxnId="{F95135E8-AD89-45E4-8C70-DCF8E46EEB47}">
      <dgm:prSet/>
      <dgm:spPr/>
      <dgm:t>
        <a:bodyPr/>
        <a:lstStyle/>
        <a:p>
          <a:endParaRPr lang="de-DE"/>
        </a:p>
      </dgm:t>
    </dgm:pt>
    <dgm:pt modelId="{3389D925-2D67-4090-BFC9-404548833E98}" type="sibTrans" cxnId="{F95135E8-AD89-45E4-8C70-DCF8E46EEB47}">
      <dgm:prSet/>
      <dgm:spPr>
        <a:ln w="12700">
          <a:solidFill>
            <a:schemeClr val="bg1"/>
          </a:solidFill>
        </a:ln>
      </dgm:spPr>
      <dgm:t>
        <a:bodyPr/>
        <a:lstStyle/>
        <a:p>
          <a:endParaRPr lang="de-DE"/>
        </a:p>
      </dgm:t>
    </dgm:pt>
    <dgm:pt modelId="{CA1BB47C-B259-451B-A06D-D65F30C84037}">
      <dgm:prSet phldrT="[Text]"/>
      <dgm:spPr>
        <a:solidFill>
          <a:srgbClr val="8F1839"/>
        </a:solidFill>
      </dgm:spPr>
      <dgm:t>
        <a:bodyPr/>
        <a:lstStyle/>
        <a:p>
          <a:r>
            <a:rPr lang="de-DE"/>
            <a:t>End </a:t>
          </a:r>
          <a:r>
            <a:rPr lang="de-DE" err="1"/>
            <a:t>of</a:t>
          </a:r>
          <a:r>
            <a:rPr lang="de-DE"/>
            <a:t> </a:t>
          </a:r>
          <a:r>
            <a:rPr lang="de-DE" err="1"/>
            <a:t>life</a:t>
          </a:r>
          <a:r>
            <a:rPr lang="de-DE"/>
            <a:t> </a:t>
          </a:r>
          <a:r>
            <a:rPr lang="de-DE" err="1"/>
            <a:t>value</a:t>
          </a:r>
          <a:endParaRPr lang="de-DE"/>
        </a:p>
      </dgm:t>
    </dgm:pt>
    <dgm:pt modelId="{0265A190-7EA5-4037-9040-0DCFEB602EAD}" type="parTrans" cxnId="{95D9A64B-FC16-4B97-A870-81F9640D1A67}">
      <dgm:prSet/>
      <dgm:spPr/>
      <dgm:t>
        <a:bodyPr/>
        <a:lstStyle/>
        <a:p>
          <a:endParaRPr lang="de-DE"/>
        </a:p>
      </dgm:t>
    </dgm:pt>
    <dgm:pt modelId="{532F5372-7A64-4195-9C10-8645F76B1D39}" type="sibTrans" cxnId="{95D9A64B-FC16-4B97-A870-81F9640D1A67}">
      <dgm:prSet/>
      <dgm:spPr/>
      <dgm:t>
        <a:bodyPr/>
        <a:lstStyle/>
        <a:p>
          <a:endParaRPr lang="de-DE"/>
        </a:p>
      </dgm:t>
    </dgm:pt>
    <dgm:pt modelId="{6BAAD87C-3F2E-409F-B4FD-C66A2487E9B4}" type="pres">
      <dgm:prSet presAssocID="{37A58404-1B16-41C1-BECF-03A8EDCD6891}" presName="Name0" presStyleCnt="0">
        <dgm:presLayoutVars>
          <dgm:dir/>
          <dgm:resizeHandles val="exact"/>
        </dgm:presLayoutVars>
      </dgm:prSet>
      <dgm:spPr/>
    </dgm:pt>
    <dgm:pt modelId="{EE744FAB-43EF-44A1-AE8D-625151D4F8A9}" type="pres">
      <dgm:prSet presAssocID="{60B91438-A78B-4933-B0D9-51A05D221681}" presName="node" presStyleLbl="node1" presStyleIdx="0" presStyleCnt="4">
        <dgm:presLayoutVars>
          <dgm:bulletEnabled val="1"/>
        </dgm:presLayoutVars>
      </dgm:prSet>
      <dgm:spPr/>
    </dgm:pt>
    <dgm:pt modelId="{77757864-22B2-45AB-89CD-A6FF5A3F4E3D}" type="pres">
      <dgm:prSet presAssocID="{4D66763B-8A91-49A5-A81C-EA6FD32F8670}" presName="sibTrans" presStyleLbl="sibTrans2D1" presStyleIdx="0" presStyleCnt="3"/>
      <dgm:spPr/>
    </dgm:pt>
    <dgm:pt modelId="{672C0CF7-441D-4642-A9AE-6B6C98410371}" type="pres">
      <dgm:prSet presAssocID="{4D66763B-8A91-49A5-A81C-EA6FD32F8670}" presName="connectorText" presStyleLbl="sibTrans2D1" presStyleIdx="0" presStyleCnt="3"/>
      <dgm:spPr/>
    </dgm:pt>
    <dgm:pt modelId="{46BDD66A-197F-4FD9-8315-17270AB00DEC}" type="pres">
      <dgm:prSet presAssocID="{45E380BA-2A98-4048-9698-D350E0AEC28E}" presName="node" presStyleLbl="node1" presStyleIdx="1" presStyleCnt="4">
        <dgm:presLayoutVars>
          <dgm:bulletEnabled val="1"/>
        </dgm:presLayoutVars>
      </dgm:prSet>
      <dgm:spPr/>
    </dgm:pt>
    <dgm:pt modelId="{33C53343-2B6D-4743-8DC0-E0A341384A83}" type="pres">
      <dgm:prSet presAssocID="{57A9F7F8-4C60-4628-A294-09DD1CDC8B36}" presName="sibTrans" presStyleLbl="sibTrans2D1" presStyleIdx="1" presStyleCnt="3"/>
      <dgm:spPr/>
    </dgm:pt>
    <dgm:pt modelId="{E3875C46-F732-44B2-B4C8-94536A11487C}" type="pres">
      <dgm:prSet presAssocID="{57A9F7F8-4C60-4628-A294-09DD1CDC8B36}" presName="connectorText" presStyleLbl="sibTrans2D1" presStyleIdx="1" presStyleCnt="3"/>
      <dgm:spPr/>
    </dgm:pt>
    <dgm:pt modelId="{0FBD6EB4-392A-473A-A47C-97768B130F29}" type="pres">
      <dgm:prSet presAssocID="{19AC4675-BE72-465F-A662-6C327C6ADE34}" presName="node" presStyleLbl="node1" presStyleIdx="2" presStyleCnt="4">
        <dgm:presLayoutVars>
          <dgm:bulletEnabled val="1"/>
        </dgm:presLayoutVars>
      </dgm:prSet>
      <dgm:spPr/>
    </dgm:pt>
    <dgm:pt modelId="{C5395D64-F20F-4139-8875-6449C752F363}" type="pres">
      <dgm:prSet presAssocID="{3389D925-2D67-4090-BFC9-404548833E98}" presName="sibTrans" presStyleLbl="sibTrans2D1" presStyleIdx="2" presStyleCnt="3"/>
      <dgm:spPr/>
    </dgm:pt>
    <dgm:pt modelId="{52C8E24D-141A-4E20-B3AD-03F4A1A8A631}" type="pres">
      <dgm:prSet presAssocID="{3389D925-2D67-4090-BFC9-404548833E98}" presName="connectorText" presStyleLbl="sibTrans2D1" presStyleIdx="2" presStyleCnt="3"/>
      <dgm:spPr/>
    </dgm:pt>
    <dgm:pt modelId="{AD047170-2CBB-48F4-BCDE-2CF6D7C224D4}" type="pres">
      <dgm:prSet presAssocID="{CA1BB47C-B259-451B-A06D-D65F30C84037}" presName="node" presStyleLbl="node1" presStyleIdx="3" presStyleCnt="4">
        <dgm:presLayoutVars>
          <dgm:bulletEnabled val="1"/>
        </dgm:presLayoutVars>
      </dgm:prSet>
      <dgm:spPr/>
    </dgm:pt>
  </dgm:ptLst>
  <dgm:cxnLst>
    <dgm:cxn modelId="{26ECF80F-C947-44DA-B23A-07DE81DC8E2B}" type="presOf" srcId="{19AC4675-BE72-465F-A662-6C327C6ADE34}" destId="{0FBD6EB4-392A-473A-A47C-97768B130F29}" srcOrd="0" destOrd="0" presId="urn:microsoft.com/office/officeart/2005/8/layout/process1"/>
    <dgm:cxn modelId="{ED133A15-E6BF-4328-9C99-CD679456C4F3}" type="presOf" srcId="{3389D925-2D67-4090-BFC9-404548833E98}" destId="{C5395D64-F20F-4139-8875-6449C752F363}" srcOrd="0" destOrd="0" presId="urn:microsoft.com/office/officeart/2005/8/layout/process1"/>
    <dgm:cxn modelId="{6355771D-F2F2-4889-98C4-D8F2256D8731}" type="presOf" srcId="{CA1BB47C-B259-451B-A06D-D65F30C84037}" destId="{AD047170-2CBB-48F4-BCDE-2CF6D7C224D4}" srcOrd="0" destOrd="0" presId="urn:microsoft.com/office/officeart/2005/8/layout/process1"/>
    <dgm:cxn modelId="{AF76D922-FE71-4A25-94AF-320CEBB832FD}" type="presOf" srcId="{60B91438-A78B-4933-B0D9-51A05D221681}" destId="{EE744FAB-43EF-44A1-AE8D-625151D4F8A9}" srcOrd="0" destOrd="0" presId="urn:microsoft.com/office/officeart/2005/8/layout/process1"/>
    <dgm:cxn modelId="{94D7FB31-3A70-4FF3-A0BF-DF8C18056D35}" type="presOf" srcId="{57A9F7F8-4C60-4628-A294-09DD1CDC8B36}" destId="{E3875C46-F732-44B2-B4C8-94536A11487C}" srcOrd="1" destOrd="0" presId="urn:microsoft.com/office/officeart/2005/8/layout/process1"/>
    <dgm:cxn modelId="{FE2E5A68-5A8E-4C3F-B234-48A51BCE9F7E}" srcId="{37A58404-1B16-41C1-BECF-03A8EDCD6891}" destId="{60B91438-A78B-4933-B0D9-51A05D221681}" srcOrd="0" destOrd="0" parTransId="{1F6076A7-807F-4BE7-907E-5E3DF606DD65}" sibTransId="{4D66763B-8A91-49A5-A81C-EA6FD32F8670}"/>
    <dgm:cxn modelId="{95D9A64B-FC16-4B97-A870-81F9640D1A67}" srcId="{37A58404-1B16-41C1-BECF-03A8EDCD6891}" destId="{CA1BB47C-B259-451B-A06D-D65F30C84037}" srcOrd="3" destOrd="0" parTransId="{0265A190-7EA5-4037-9040-0DCFEB602EAD}" sibTransId="{532F5372-7A64-4195-9C10-8645F76B1D39}"/>
    <dgm:cxn modelId="{9693C558-424C-4B41-B4E8-4691BF56DD49}" type="presOf" srcId="{3389D925-2D67-4090-BFC9-404548833E98}" destId="{52C8E24D-141A-4E20-B3AD-03F4A1A8A631}" srcOrd="1" destOrd="0" presId="urn:microsoft.com/office/officeart/2005/8/layout/process1"/>
    <dgm:cxn modelId="{1546AB89-FBF1-4E6E-91EB-843A3CC6E1B3}" type="presOf" srcId="{4D66763B-8A91-49A5-A81C-EA6FD32F8670}" destId="{77757864-22B2-45AB-89CD-A6FF5A3F4E3D}" srcOrd="0" destOrd="0" presId="urn:microsoft.com/office/officeart/2005/8/layout/process1"/>
    <dgm:cxn modelId="{188DC08F-8E08-4F35-8F71-B24F89C5D323}" srcId="{37A58404-1B16-41C1-BECF-03A8EDCD6891}" destId="{45E380BA-2A98-4048-9698-D350E0AEC28E}" srcOrd="1" destOrd="0" parTransId="{5ECC86EB-F562-49FF-9FD6-F1BA3FE20D6D}" sibTransId="{57A9F7F8-4C60-4628-A294-09DD1CDC8B36}"/>
    <dgm:cxn modelId="{75A614BC-4C14-43BA-B477-55219C9E9599}" type="presOf" srcId="{37A58404-1B16-41C1-BECF-03A8EDCD6891}" destId="{6BAAD87C-3F2E-409F-B4FD-C66A2487E9B4}" srcOrd="0" destOrd="0" presId="urn:microsoft.com/office/officeart/2005/8/layout/process1"/>
    <dgm:cxn modelId="{BCBC4BC8-D818-48EE-8DF8-301F5AAEE70A}" type="presOf" srcId="{4D66763B-8A91-49A5-A81C-EA6FD32F8670}" destId="{672C0CF7-441D-4642-A9AE-6B6C98410371}" srcOrd="1" destOrd="0" presId="urn:microsoft.com/office/officeart/2005/8/layout/process1"/>
    <dgm:cxn modelId="{B50699D3-0132-4812-BFBC-011480E7C030}" type="presOf" srcId="{45E380BA-2A98-4048-9698-D350E0AEC28E}" destId="{46BDD66A-197F-4FD9-8315-17270AB00DEC}" srcOrd="0" destOrd="0" presId="urn:microsoft.com/office/officeart/2005/8/layout/process1"/>
    <dgm:cxn modelId="{9305F0D4-9762-45E2-A650-E6DDCF9324DD}" type="presOf" srcId="{57A9F7F8-4C60-4628-A294-09DD1CDC8B36}" destId="{33C53343-2B6D-4743-8DC0-E0A341384A83}" srcOrd="0" destOrd="0" presId="urn:microsoft.com/office/officeart/2005/8/layout/process1"/>
    <dgm:cxn modelId="{F95135E8-AD89-45E4-8C70-DCF8E46EEB47}" srcId="{37A58404-1B16-41C1-BECF-03A8EDCD6891}" destId="{19AC4675-BE72-465F-A662-6C327C6ADE34}" srcOrd="2" destOrd="0" parTransId="{DC7F64E9-722F-4816-9D1E-312714FF490F}" sibTransId="{3389D925-2D67-4090-BFC9-404548833E98}"/>
    <dgm:cxn modelId="{DE23059B-C2E5-40E8-9233-E40CC63B35E1}" type="presParOf" srcId="{6BAAD87C-3F2E-409F-B4FD-C66A2487E9B4}" destId="{EE744FAB-43EF-44A1-AE8D-625151D4F8A9}" srcOrd="0" destOrd="0" presId="urn:microsoft.com/office/officeart/2005/8/layout/process1"/>
    <dgm:cxn modelId="{8E6DAA25-48AA-46E0-BC19-3013F37CB50E}" type="presParOf" srcId="{6BAAD87C-3F2E-409F-B4FD-C66A2487E9B4}" destId="{77757864-22B2-45AB-89CD-A6FF5A3F4E3D}" srcOrd="1" destOrd="0" presId="urn:microsoft.com/office/officeart/2005/8/layout/process1"/>
    <dgm:cxn modelId="{9C03EE95-D09F-4FCB-B181-8477F5F59BCA}" type="presParOf" srcId="{77757864-22B2-45AB-89CD-A6FF5A3F4E3D}" destId="{672C0CF7-441D-4642-A9AE-6B6C98410371}" srcOrd="0" destOrd="0" presId="urn:microsoft.com/office/officeart/2005/8/layout/process1"/>
    <dgm:cxn modelId="{7211821F-45E7-42BA-B01D-27CAB88FA854}" type="presParOf" srcId="{6BAAD87C-3F2E-409F-B4FD-C66A2487E9B4}" destId="{46BDD66A-197F-4FD9-8315-17270AB00DEC}" srcOrd="2" destOrd="0" presId="urn:microsoft.com/office/officeart/2005/8/layout/process1"/>
    <dgm:cxn modelId="{4139A555-DB3C-445C-95D8-CFD0F6806872}" type="presParOf" srcId="{6BAAD87C-3F2E-409F-B4FD-C66A2487E9B4}" destId="{33C53343-2B6D-4743-8DC0-E0A341384A83}" srcOrd="3" destOrd="0" presId="urn:microsoft.com/office/officeart/2005/8/layout/process1"/>
    <dgm:cxn modelId="{9179AA10-B82C-46A8-AC03-F1D790E9C1BF}" type="presParOf" srcId="{33C53343-2B6D-4743-8DC0-E0A341384A83}" destId="{E3875C46-F732-44B2-B4C8-94536A11487C}" srcOrd="0" destOrd="0" presId="urn:microsoft.com/office/officeart/2005/8/layout/process1"/>
    <dgm:cxn modelId="{89ECB33A-7BA1-4440-82B8-D1599DE811C9}" type="presParOf" srcId="{6BAAD87C-3F2E-409F-B4FD-C66A2487E9B4}" destId="{0FBD6EB4-392A-473A-A47C-97768B130F29}" srcOrd="4" destOrd="0" presId="urn:microsoft.com/office/officeart/2005/8/layout/process1"/>
    <dgm:cxn modelId="{401CBC75-E3A7-4965-9879-F9BD0C9183BF}" type="presParOf" srcId="{6BAAD87C-3F2E-409F-B4FD-C66A2487E9B4}" destId="{C5395D64-F20F-4139-8875-6449C752F363}" srcOrd="5" destOrd="0" presId="urn:microsoft.com/office/officeart/2005/8/layout/process1"/>
    <dgm:cxn modelId="{6F8BA25D-55B1-4812-A50C-3F1428EE2856}" type="presParOf" srcId="{C5395D64-F20F-4139-8875-6449C752F363}" destId="{52C8E24D-141A-4E20-B3AD-03F4A1A8A631}" srcOrd="0" destOrd="0" presId="urn:microsoft.com/office/officeart/2005/8/layout/process1"/>
    <dgm:cxn modelId="{5B7328AA-7F7E-483D-ABAC-242B86DC1AF8}" type="presParOf" srcId="{6BAAD87C-3F2E-409F-B4FD-C66A2487E9B4}" destId="{AD047170-2CBB-48F4-BCDE-2CF6D7C224D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E1764-166F-4C45-A6A7-3450066B77E3}">
      <dsp:nvSpPr>
        <dsp:cNvPr id="0" name=""/>
        <dsp:cNvSpPr/>
      </dsp:nvSpPr>
      <dsp:spPr>
        <a:xfrm>
          <a:off x="1249388" y="233833"/>
          <a:ext cx="3021842" cy="3021842"/>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err="1"/>
            <a:t>production</a:t>
          </a:r>
          <a:r>
            <a:rPr lang="de-DE" sz="1800" kern="1200"/>
            <a:t> </a:t>
          </a:r>
          <a:r>
            <a:rPr lang="de-DE" sz="1800" kern="1200" err="1"/>
            <a:t>processes</a:t>
          </a:r>
          <a:endParaRPr lang="de-DE" sz="1800" kern="1200"/>
        </a:p>
      </dsp:txBody>
      <dsp:txXfrm>
        <a:off x="2841971" y="874175"/>
        <a:ext cx="1079229" cy="899358"/>
      </dsp:txXfrm>
    </dsp:sp>
    <dsp:sp modelId="{BF00A775-6FAD-4FE0-BBE1-D9BD604D6D44}">
      <dsp:nvSpPr>
        <dsp:cNvPr id="0" name=""/>
        <dsp:cNvSpPr/>
      </dsp:nvSpPr>
      <dsp:spPr>
        <a:xfrm>
          <a:off x="1187152" y="341756"/>
          <a:ext cx="3021842" cy="302184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err="1"/>
            <a:t>sustainable</a:t>
          </a:r>
          <a:r>
            <a:rPr lang="de-DE" sz="1800" kern="1200"/>
            <a:t> </a:t>
          </a:r>
          <a:r>
            <a:rPr lang="de-DE" sz="1800" kern="1200" err="1"/>
            <a:t>consumption</a:t>
          </a:r>
          <a:endParaRPr lang="de-DE" sz="1800" kern="1200"/>
        </a:p>
      </dsp:txBody>
      <dsp:txXfrm>
        <a:off x="1906638" y="2302356"/>
        <a:ext cx="1618844" cy="791435"/>
      </dsp:txXfrm>
    </dsp:sp>
    <dsp:sp modelId="{96AD03D5-8DF0-440F-8BDE-EDBFDA382977}">
      <dsp:nvSpPr>
        <dsp:cNvPr id="0" name=""/>
        <dsp:cNvSpPr/>
      </dsp:nvSpPr>
      <dsp:spPr>
        <a:xfrm>
          <a:off x="1124916" y="233833"/>
          <a:ext cx="3021842" cy="3021842"/>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de-DE" sz="1800" kern="1200" err="1"/>
            <a:t>product</a:t>
          </a:r>
          <a:r>
            <a:rPr lang="de-DE" sz="1800" kern="1200"/>
            <a:t> design</a:t>
          </a:r>
        </a:p>
      </dsp:txBody>
      <dsp:txXfrm>
        <a:off x="1474947" y="874175"/>
        <a:ext cx="1079229" cy="899358"/>
      </dsp:txXfrm>
    </dsp:sp>
    <dsp:sp modelId="{60B145A7-69DC-47C6-9750-9CE3ED63F9CB}">
      <dsp:nvSpPr>
        <dsp:cNvPr id="0" name=""/>
        <dsp:cNvSpPr/>
      </dsp:nvSpPr>
      <dsp:spPr>
        <a:xfrm>
          <a:off x="1062571" y="46766"/>
          <a:ext cx="3395975" cy="339597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D16E43-9AA0-4E85-94CE-B650177E14E5}">
      <dsp:nvSpPr>
        <dsp:cNvPr id="0" name=""/>
        <dsp:cNvSpPr/>
      </dsp:nvSpPr>
      <dsp:spPr>
        <a:xfrm>
          <a:off x="1000086" y="154498"/>
          <a:ext cx="3395975" cy="339597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0B9FE9-EA81-4781-ABC5-553AA1FDBD2E}">
      <dsp:nvSpPr>
        <dsp:cNvPr id="0" name=""/>
        <dsp:cNvSpPr/>
      </dsp:nvSpPr>
      <dsp:spPr>
        <a:xfrm>
          <a:off x="937601" y="46766"/>
          <a:ext cx="3395975" cy="339597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44FAB-43EF-44A1-AE8D-625151D4F8A9}">
      <dsp:nvSpPr>
        <dsp:cNvPr id="0" name=""/>
        <dsp:cNvSpPr/>
      </dsp:nvSpPr>
      <dsp:spPr>
        <a:xfrm>
          <a:off x="3571" y="2240822"/>
          <a:ext cx="1561703" cy="937021"/>
        </a:xfrm>
        <a:prstGeom prst="roundRect">
          <a:avLst>
            <a:gd name="adj" fmla="val 10000"/>
          </a:avLst>
        </a:prstGeom>
        <a:solidFill>
          <a:srgbClr val="1D37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err="1"/>
            <a:t>Use</a:t>
          </a:r>
          <a:r>
            <a:rPr lang="de-DE" sz="2400" kern="1200"/>
            <a:t> </a:t>
          </a:r>
          <a:r>
            <a:rPr lang="de-DE" sz="2400" kern="1200" err="1"/>
            <a:t>of</a:t>
          </a:r>
          <a:r>
            <a:rPr lang="de-DE" sz="2400" kern="1200"/>
            <a:t> </a:t>
          </a:r>
          <a:r>
            <a:rPr lang="de-DE" sz="2400" kern="1200" err="1"/>
            <a:t>materials</a:t>
          </a:r>
          <a:endParaRPr lang="de-DE" sz="2400" kern="1200"/>
        </a:p>
      </dsp:txBody>
      <dsp:txXfrm>
        <a:off x="31015" y="2268266"/>
        <a:ext cx="1506815" cy="882133"/>
      </dsp:txXfrm>
    </dsp:sp>
    <dsp:sp modelId="{77757864-22B2-45AB-89CD-A6FF5A3F4E3D}">
      <dsp:nvSpPr>
        <dsp:cNvPr id="0" name=""/>
        <dsp:cNvSpPr/>
      </dsp:nvSpPr>
      <dsp:spPr>
        <a:xfrm>
          <a:off x="1721445" y="2515682"/>
          <a:ext cx="331081" cy="387302"/>
        </a:xfrm>
        <a:prstGeom prst="rightArrow">
          <a:avLst>
            <a:gd name="adj1" fmla="val 60000"/>
            <a:gd name="adj2" fmla="val 50000"/>
          </a:avLst>
        </a:prstGeom>
        <a:solidFill>
          <a:schemeClr val="accent1">
            <a:tint val="60000"/>
            <a:hueOff val="0"/>
            <a:satOff val="0"/>
            <a:lumOff val="0"/>
            <a:alphaOff val="0"/>
          </a:schemeClr>
        </a:solidFill>
        <a:ln w="12700">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1721445" y="2593142"/>
        <a:ext cx="231757" cy="232382"/>
      </dsp:txXfrm>
    </dsp:sp>
    <dsp:sp modelId="{46BDD66A-197F-4FD9-8315-17270AB00DEC}">
      <dsp:nvSpPr>
        <dsp:cNvPr id="0" name=""/>
        <dsp:cNvSpPr/>
      </dsp:nvSpPr>
      <dsp:spPr>
        <a:xfrm>
          <a:off x="2189956" y="2240822"/>
          <a:ext cx="1561703" cy="937021"/>
        </a:xfrm>
        <a:prstGeom prst="roundRect">
          <a:avLst>
            <a:gd name="adj" fmla="val 10000"/>
          </a:avLst>
        </a:prstGeom>
        <a:solidFill>
          <a:srgbClr val="62B24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err="1"/>
            <a:t>Product</a:t>
          </a:r>
          <a:r>
            <a:rPr lang="de-DE" sz="2400" kern="1200"/>
            <a:t> </a:t>
          </a:r>
          <a:r>
            <a:rPr lang="de-DE" sz="2400" kern="1200" err="1"/>
            <a:t>lifetime</a:t>
          </a:r>
          <a:endParaRPr lang="de-DE" sz="2400" kern="1200"/>
        </a:p>
      </dsp:txBody>
      <dsp:txXfrm>
        <a:off x="2217400" y="2268266"/>
        <a:ext cx="1506815" cy="882133"/>
      </dsp:txXfrm>
    </dsp:sp>
    <dsp:sp modelId="{33C53343-2B6D-4743-8DC0-E0A341384A83}">
      <dsp:nvSpPr>
        <dsp:cNvPr id="0" name=""/>
        <dsp:cNvSpPr/>
      </dsp:nvSpPr>
      <dsp:spPr>
        <a:xfrm>
          <a:off x="3907829" y="2515682"/>
          <a:ext cx="331081" cy="387302"/>
        </a:xfrm>
        <a:prstGeom prst="rightArrow">
          <a:avLst>
            <a:gd name="adj1" fmla="val 60000"/>
            <a:gd name="adj2" fmla="val 50000"/>
          </a:avLst>
        </a:prstGeom>
        <a:solidFill>
          <a:schemeClr val="accent1">
            <a:tint val="60000"/>
            <a:hueOff val="0"/>
            <a:satOff val="0"/>
            <a:lumOff val="0"/>
            <a:alphaOff val="0"/>
          </a:schemeClr>
        </a:solidFill>
        <a:ln w="12700">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3907829" y="2593142"/>
        <a:ext cx="231757" cy="232382"/>
      </dsp:txXfrm>
    </dsp:sp>
    <dsp:sp modelId="{0FBD6EB4-392A-473A-A47C-97768B130F29}">
      <dsp:nvSpPr>
        <dsp:cNvPr id="0" name=""/>
        <dsp:cNvSpPr/>
      </dsp:nvSpPr>
      <dsp:spPr>
        <a:xfrm>
          <a:off x="4376340" y="2240822"/>
          <a:ext cx="1561703" cy="937021"/>
        </a:xfrm>
        <a:prstGeom prst="roundRect">
          <a:avLst>
            <a:gd name="adj" fmla="val 10000"/>
          </a:avLst>
        </a:prstGeom>
        <a:solidFill>
          <a:srgbClr val="F49B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err="1"/>
            <a:t>Product</a:t>
          </a:r>
          <a:r>
            <a:rPr lang="de-DE" sz="2400" kern="1200"/>
            <a:t> </a:t>
          </a:r>
          <a:r>
            <a:rPr lang="de-DE" sz="2400" kern="1200" err="1"/>
            <a:t>capacity</a:t>
          </a:r>
          <a:endParaRPr lang="de-DE" sz="2400" kern="1200"/>
        </a:p>
      </dsp:txBody>
      <dsp:txXfrm>
        <a:off x="4403784" y="2268266"/>
        <a:ext cx="1506815" cy="882133"/>
      </dsp:txXfrm>
    </dsp:sp>
    <dsp:sp modelId="{C5395D64-F20F-4139-8875-6449C752F363}">
      <dsp:nvSpPr>
        <dsp:cNvPr id="0" name=""/>
        <dsp:cNvSpPr/>
      </dsp:nvSpPr>
      <dsp:spPr>
        <a:xfrm>
          <a:off x="6094214" y="2515682"/>
          <a:ext cx="331081" cy="387302"/>
        </a:xfrm>
        <a:prstGeom prst="rightArrow">
          <a:avLst>
            <a:gd name="adj1" fmla="val 60000"/>
            <a:gd name="adj2" fmla="val 50000"/>
          </a:avLst>
        </a:prstGeom>
        <a:solidFill>
          <a:schemeClr val="accent1">
            <a:tint val="60000"/>
            <a:hueOff val="0"/>
            <a:satOff val="0"/>
            <a:lumOff val="0"/>
            <a:alphaOff val="0"/>
          </a:schemeClr>
        </a:solidFill>
        <a:ln w="12700">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de-DE" sz="1600" kern="1200"/>
        </a:p>
      </dsp:txBody>
      <dsp:txXfrm>
        <a:off x="6094214" y="2593142"/>
        <a:ext cx="231757" cy="232382"/>
      </dsp:txXfrm>
    </dsp:sp>
    <dsp:sp modelId="{AD047170-2CBB-48F4-BCDE-2CF6D7C224D4}">
      <dsp:nvSpPr>
        <dsp:cNvPr id="0" name=""/>
        <dsp:cNvSpPr/>
      </dsp:nvSpPr>
      <dsp:spPr>
        <a:xfrm>
          <a:off x="6562724" y="2240822"/>
          <a:ext cx="1561703" cy="937021"/>
        </a:xfrm>
        <a:prstGeom prst="roundRect">
          <a:avLst>
            <a:gd name="adj" fmla="val 10000"/>
          </a:avLst>
        </a:prstGeom>
        <a:solidFill>
          <a:srgbClr val="8F18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End </a:t>
          </a:r>
          <a:r>
            <a:rPr lang="de-DE" sz="2400" kern="1200" err="1"/>
            <a:t>of</a:t>
          </a:r>
          <a:r>
            <a:rPr lang="de-DE" sz="2400" kern="1200"/>
            <a:t> </a:t>
          </a:r>
          <a:r>
            <a:rPr lang="de-DE" sz="2400" kern="1200" err="1"/>
            <a:t>life</a:t>
          </a:r>
          <a:r>
            <a:rPr lang="de-DE" sz="2400" kern="1200"/>
            <a:t> </a:t>
          </a:r>
          <a:r>
            <a:rPr lang="de-DE" sz="2400" kern="1200" err="1"/>
            <a:t>value</a:t>
          </a:r>
          <a:endParaRPr lang="de-DE" sz="2400" kern="1200"/>
        </a:p>
      </dsp:txBody>
      <dsp:txXfrm>
        <a:off x="6590168" y="2268266"/>
        <a:ext cx="1506815" cy="88213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54349-F4E1-4C6A-92BB-DF9C481C53B9}" type="datetimeFigureOut">
              <a:rPr lang="de-DE" smtClean="0"/>
              <a:t>19.12.2023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88B85-BBDB-4400-990B-89FE3B198244}" type="slidenum">
              <a:rPr lang="de-DE" smtClean="0"/>
              <a:t>‹N°›</a:t>
            </a:fld>
            <a:endParaRPr lang="de-DE"/>
          </a:p>
        </p:txBody>
      </p:sp>
    </p:spTree>
    <p:extLst>
      <p:ext uri="{BB962C8B-B14F-4D97-AF65-F5344CB8AC3E}">
        <p14:creationId xmlns:p14="http://schemas.microsoft.com/office/powerpoint/2010/main" val="146481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Horizon</a:t>
            </a:r>
            <a:r>
              <a:rPr lang="de-DE" baseline="0"/>
              <a:t> Europe </a:t>
            </a:r>
            <a:r>
              <a:rPr lang="de-DE" baseline="0" err="1"/>
              <a:t>project</a:t>
            </a:r>
            <a:r>
              <a:rPr lang="de-DE" baseline="0"/>
              <a:t> Up2Circ </a:t>
            </a:r>
            <a:r>
              <a:rPr lang="de-DE" baseline="0" err="1"/>
              <a:t>intends</a:t>
            </a:r>
            <a:r>
              <a:rPr lang="de-DE" baseline="0"/>
              <a:t> </a:t>
            </a:r>
            <a:r>
              <a:rPr lang="de-DE" baseline="0" err="1"/>
              <a:t>to</a:t>
            </a:r>
            <a:r>
              <a:rPr lang="de-DE" baseline="0"/>
              <a:t> </a:t>
            </a:r>
            <a:r>
              <a:rPr lang="de-DE" baseline="0" err="1"/>
              <a:t>boost</a:t>
            </a:r>
            <a:r>
              <a:rPr lang="de-DE" baseline="0"/>
              <a:t> </a:t>
            </a:r>
            <a:r>
              <a:rPr lang="de-DE" baseline="0" err="1"/>
              <a:t>the</a:t>
            </a:r>
            <a:r>
              <a:rPr lang="de-DE" baseline="0"/>
              <a:t> </a:t>
            </a:r>
            <a:r>
              <a:rPr lang="de-DE" baseline="0" err="1"/>
              <a:t>uptake</a:t>
            </a:r>
            <a:r>
              <a:rPr lang="de-DE" baseline="0"/>
              <a:t> </a:t>
            </a:r>
            <a:r>
              <a:rPr lang="de-DE" baseline="0" err="1"/>
              <a:t>of</a:t>
            </a:r>
            <a:r>
              <a:rPr lang="de-DE" baseline="0"/>
              <a:t> </a:t>
            </a:r>
            <a:r>
              <a:rPr lang="de-DE" baseline="0" err="1"/>
              <a:t>circular</a:t>
            </a:r>
            <a:r>
              <a:rPr lang="de-DE" baseline="0"/>
              <a:t> </a:t>
            </a:r>
            <a:r>
              <a:rPr lang="de-DE" baseline="0" err="1"/>
              <a:t>business</a:t>
            </a:r>
            <a:r>
              <a:rPr lang="de-DE" baseline="0"/>
              <a:t> </a:t>
            </a:r>
            <a:r>
              <a:rPr lang="de-DE" baseline="0" err="1"/>
              <a:t>model</a:t>
            </a:r>
            <a:r>
              <a:rPr lang="de-DE" baseline="0"/>
              <a:t>, </a:t>
            </a:r>
            <a:r>
              <a:rPr lang="de-DE" baseline="0" err="1"/>
              <a:t>product</a:t>
            </a:r>
            <a:r>
              <a:rPr lang="de-DE" baseline="0"/>
              <a:t> </a:t>
            </a:r>
            <a:r>
              <a:rPr lang="de-DE" baseline="0" err="1"/>
              <a:t>and</a:t>
            </a:r>
            <a:r>
              <a:rPr lang="de-DE" baseline="0"/>
              <a:t> </a:t>
            </a:r>
            <a:r>
              <a:rPr lang="de-DE" baseline="0" err="1"/>
              <a:t>process</a:t>
            </a:r>
            <a:r>
              <a:rPr lang="de-DE" baseline="0"/>
              <a:t> </a:t>
            </a:r>
            <a:r>
              <a:rPr lang="de-DE" baseline="0" err="1"/>
              <a:t>innovation</a:t>
            </a:r>
            <a:r>
              <a:rPr lang="de-DE" baseline="0"/>
              <a:t> </a:t>
            </a:r>
            <a:r>
              <a:rPr lang="de-DE" baseline="0" err="1"/>
              <a:t>among</a:t>
            </a:r>
            <a:r>
              <a:rPr lang="de-DE" baseline="0"/>
              <a:t> European SMEs. So </a:t>
            </a:r>
            <a:r>
              <a:rPr lang="de-DE" baseline="0" err="1"/>
              <a:t>why</a:t>
            </a:r>
            <a:r>
              <a:rPr lang="de-DE" baseline="0"/>
              <a:t> </a:t>
            </a:r>
            <a:r>
              <a:rPr lang="de-DE" baseline="0" err="1"/>
              <a:t>is</a:t>
            </a:r>
            <a:r>
              <a:rPr lang="de-DE" baseline="0"/>
              <a:t> </a:t>
            </a:r>
            <a:r>
              <a:rPr lang="de-DE" baseline="0" err="1"/>
              <a:t>circular</a:t>
            </a:r>
            <a:r>
              <a:rPr lang="de-DE" baseline="0"/>
              <a:t> </a:t>
            </a:r>
            <a:r>
              <a:rPr lang="de-DE" baseline="0" err="1"/>
              <a:t>economy</a:t>
            </a:r>
            <a:r>
              <a:rPr lang="de-DE" baseline="0"/>
              <a:t> </a:t>
            </a:r>
            <a:r>
              <a:rPr lang="de-DE" baseline="0" err="1"/>
              <a:t>important</a:t>
            </a:r>
            <a:r>
              <a:rPr lang="de-DE" baseline="0"/>
              <a:t>?</a:t>
            </a:r>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1</a:t>
            </a:fld>
            <a:endParaRPr lang="de-DE"/>
          </a:p>
        </p:txBody>
      </p:sp>
    </p:spTree>
    <p:extLst>
      <p:ext uri="{BB962C8B-B14F-4D97-AF65-F5344CB8AC3E}">
        <p14:creationId xmlns:p14="http://schemas.microsoft.com/office/powerpoint/2010/main" val="263528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17</a:t>
            </a:fld>
            <a:endParaRPr lang="de-DE"/>
          </a:p>
        </p:txBody>
      </p:sp>
    </p:spTree>
    <p:extLst>
      <p:ext uri="{BB962C8B-B14F-4D97-AF65-F5344CB8AC3E}">
        <p14:creationId xmlns:p14="http://schemas.microsoft.com/office/powerpoint/2010/main" val="544166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18</a:t>
            </a:fld>
            <a:endParaRPr lang="de-DE"/>
          </a:p>
        </p:txBody>
      </p:sp>
    </p:spTree>
    <p:extLst>
      <p:ext uri="{BB962C8B-B14F-4D97-AF65-F5344CB8AC3E}">
        <p14:creationId xmlns:p14="http://schemas.microsoft.com/office/powerpoint/2010/main" val="139139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a:solidFill>
                  <a:schemeClr val="tx1"/>
                </a:solidFill>
                <a:effectLst/>
                <a:latin typeface="+mn-lt"/>
                <a:ea typeface="+mn-ea"/>
                <a:cs typeface="+mn-cs"/>
              </a:rPr>
              <a:t>With Up2Circ small and medium sized enterprises (SMEs) can</a:t>
            </a:r>
            <a:endParaRPr lang="de-D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endParaRPr lang="de-DE" sz="1200" kern="1200">
              <a:solidFill>
                <a:schemeClr val="tx1"/>
              </a:solidFill>
              <a:effectLst/>
              <a:latin typeface="+mn-lt"/>
              <a:ea typeface="+mn-ea"/>
              <a:cs typeface="+mn-cs"/>
            </a:endParaRPr>
          </a:p>
          <a:p>
            <a:pPr marL="171450" lvl="0" indent="-171450">
              <a:buFont typeface="Symbol" panose="05050102010706020507" pitchFamily="18" charset="2"/>
              <a:buChar char="-"/>
            </a:pPr>
            <a:r>
              <a:rPr lang="en-GB" sz="1200" kern="1200">
                <a:solidFill>
                  <a:schemeClr val="tx1"/>
                </a:solidFill>
                <a:effectLst/>
                <a:latin typeface="+mn-lt"/>
                <a:ea typeface="+mn-ea"/>
                <a:cs typeface="+mn-cs"/>
              </a:rPr>
              <a:t>discover opportunities of circular innovation</a:t>
            </a:r>
            <a:endParaRPr lang="de-DE" sz="1200" kern="1200">
              <a:solidFill>
                <a:schemeClr val="tx1"/>
              </a:solidFill>
              <a:effectLst/>
              <a:latin typeface="+mn-lt"/>
              <a:ea typeface="+mn-ea"/>
              <a:cs typeface="+mn-cs"/>
            </a:endParaRPr>
          </a:p>
          <a:p>
            <a:pPr marL="171450" lvl="0" indent="-171450">
              <a:buFont typeface="Symbol" panose="05050102010706020507" pitchFamily="18" charset="2"/>
              <a:buChar char="-"/>
            </a:pPr>
            <a:r>
              <a:rPr lang="en-GB" sz="1200" kern="1200">
                <a:solidFill>
                  <a:schemeClr val="tx1"/>
                </a:solidFill>
                <a:effectLst/>
                <a:latin typeface="+mn-lt"/>
                <a:ea typeface="+mn-ea"/>
                <a:cs typeface="+mn-cs"/>
              </a:rPr>
              <a:t>learn how to develop a suitable action plan for transition measures</a:t>
            </a:r>
            <a:endParaRPr lang="de-DE" sz="1200" kern="1200">
              <a:solidFill>
                <a:schemeClr val="tx1"/>
              </a:solidFill>
              <a:effectLst/>
              <a:latin typeface="+mn-lt"/>
              <a:ea typeface="+mn-ea"/>
              <a:cs typeface="+mn-cs"/>
            </a:endParaRPr>
          </a:p>
          <a:p>
            <a:pPr marL="171450" lvl="0" indent="-171450">
              <a:buFont typeface="Symbol" panose="05050102010706020507" pitchFamily="18" charset="2"/>
              <a:buChar char="-"/>
            </a:pPr>
            <a:r>
              <a:rPr lang="en-GB" sz="1200" kern="1200">
                <a:solidFill>
                  <a:schemeClr val="tx1"/>
                </a:solidFill>
                <a:effectLst/>
                <a:latin typeface="+mn-lt"/>
                <a:ea typeface="+mn-ea"/>
                <a:cs typeface="+mn-cs"/>
              </a:rPr>
              <a:t>apply for funding of implementation projects</a:t>
            </a:r>
            <a:endParaRPr lang="de-DE" sz="1200" kern="1200">
              <a:solidFill>
                <a:schemeClr val="tx1"/>
              </a:solidFill>
              <a:effectLst/>
              <a:latin typeface="+mn-lt"/>
              <a:ea typeface="+mn-ea"/>
              <a:cs typeface="+mn-cs"/>
            </a:endParaRPr>
          </a:p>
          <a:p>
            <a:pPr marL="171450" lvl="0" indent="-171450">
              <a:buFont typeface="Symbol" panose="05050102010706020507" pitchFamily="18" charset="2"/>
              <a:buChar char="-"/>
            </a:pPr>
            <a:r>
              <a:rPr lang="en-GB" sz="1200" kern="1200">
                <a:solidFill>
                  <a:schemeClr val="tx1"/>
                </a:solidFill>
                <a:effectLst/>
                <a:latin typeface="+mn-lt"/>
                <a:ea typeface="+mn-ea"/>
                <a:cs typeface="+mn-cs"/>
              </a:rPr>
              <a:t>later share their experiences</a:t>
            </a:r>
            <a:endParaRPr lang="de-DE"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 </a:t>
            </a:r>
            <a:endParaRPr lang="de-DE" sz="1200" kern="1200">
              <a:solidFill>
                <a:schemeClr val="tx1"/>
              </a:solidFill>
              <a:effectLst/>
              <a:latin typeface="+mn-lt"/>
              <a:ea typeface="+mn-ea"/>
              <a:cs typeface="+mn-cs"/>
            </a:endParaRPr>
          </a:p>
          <a:p>
            <a:r>
              <a:rPr lang="en-GB" sz="1200" b="1" kern="1200">
                <a:solidFill>
                  <a:schemeClr val="tx1"/>
                </a:solidFill>
                <a:effectLst/>
                <a:latin typeface="+mn-lt"/>
                <a:ea typeface="+mn-ea"/>
                <a:cs typeface="+mn-cs"/>
              </a:rPr>
              <a:t>To apply for funding in Up2Circ Incentive Scheme, prior active involvement in Up2Circ Academy is required!</a:t>
            </a:r>
            <a:endParaRPr lang="de-DE" sz="1200" kern="1200">
              <a:solidFill>
                <a:schemeClr val="tx1"/>
              </a:solidFill>
              <a:effectLst/>
              <a:latin typeface="+mn-lt"/>
              <a:ea typeface="+mn-ea"/>
              <a:cs typeface="+mn-cs"/>
            </a:endParaRPr>
          </a:p>
          <a:p>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20</a:t>
            </a:fld>
            <a:endParaRPr lang="de-DE"/>
          </a:p>
        </p:txBody>
      </p:sp>
    </p:spTree>
    <p:extLst>
      <p:ext uri="{BB962C8B-B14F-4D97-AF65-F5344CB8AC3E}">
        <p14:creationId xmlns:p14="http://schemas.microsoft.com/office/powerpoint/2010/main" val="290077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Condition</a:t>
            </a:r>
            <a:r>
              <a:rPr lang="de-DE"/>
              <a:t> </a:t>
            </a:r>
            <a:r>
              <a:rPr lang="de-DE" err="1"/>
              <a:t>to</a:t>
            </a:r>
            <a:r>
              <a:rPr lang="de-DE"/>
              <a:t> </a:t>
            </a:r>
            <a:r>
              <a:rPr lang="de-DE" err="1"/>
              <a:t>participate</a:t>
            </a:r>
            <a:r>
              <a:rPr lang="de-DE"/>
              <a:t> </a:t>
            </a:r>
            <a:r>
              <a:rPr lang="de-DE" err="1"/>
              <a:t>is</a:t>
            </a:r>
            <a:r>
              <a:rPr lang="de-DE"/>
              <a:t> </a:t>
            </a:r>
            <a:r>
              <a:rPr lang="de-DE" err="1"/>
              <a:t>that</a:t>
            </a:r>
            <a:r>
              <a:rPr lang="de-DE"/>
              <a:t> </a:t>
            </a:r>
            <a:r>
              <a:rPr lang="de-DE" err="1"/>
              <a:t>you</a:t>
            </a:r>
            <a:r>
              <a:rPr lang="de-DE"/>
              <a:t> </a:t>
            </a:r>
            <a:r>
              <a:rPr lang="de-DE" err="1"/>
              <a:t>are</a:t>
            </a:r>
            <a:r>
              <a:rPr lang="de-DE"/>
              <a:t> an SME </a:t>
            </a:r>
            <a:r>
              <a:rPr lang="de-DE" err="1"/>
              <a:t>according</a:t>
            </a:r>
            <a:r>
              <a:rPr lang="de-DE" baseline="0"/>
              <a:t> </a:t>
            </a:r>
            <a:r>
              <a:rPr lang="de-DE" baseline="0" err="1"/>
              <a:t>to</a:t>
            </a:r>
            <a:r>
              <a:rPr lang="de-DE" baseline="0"/>
              <a:t> </a:t>
            </a:r>
            <a:r>
              <a:rPr lang="de-DE" baseline="0" err="1"/>
              <a:t>the</a:t>
            </a:r>
            <a:r>
              <a:rPr lang="de-DE" baseline="0"/>
              <a:t> EU </a:t>
            </a:r>
            <a:r>
              <a:rPr lang="de-DE" baseline="0" err="1"/>
              <a:t>definition</a:t>
            </a:r>
            <a:r>
              <a:rPr lang="de-DE" baseline="0"/>
              <a:t>.</a:t>
            </a:r>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21</a:t>
            </a:fld>
            <a:endParaRPr lang="de-DE"/>
          </a:p>
        </p:txBody>
      </p:sp>
    </p:spTree>
    <p:extLst>
      <p:ext uri="{BB962C8B-B14F-4D97-AF65-F5344CB8AC3E}">
        <p14:creationId xmlns:p14="http://schemas.microsoft.com/office/powerpoint/2010/main" val="567731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22</a:t>
            </a:fld>
            <a:endParaRPr lang="de-DE"/>
          </a:p>
        </p:txBody>
      </p:sp>
    </p:spTree>
    <p:extLst>
      <p:ext uri="{BB962C8B-B14F-4D97-AF65-F5344CB8AC3E}">
        <p14:creationId xmlns:p14="http://schemas.microsoft.com/office/powerpoint/2010/main" val="254744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a:t>
            </a:r>
            <a:r>
              <a:rPr lang="de-DE" baseline="0" dirty="0"/>
              <a:t> </a:t>
            </a:r>
            <a:r>
              <a:rPr lang="de-DE" baseline="0" dirty="0" err="1"/>
              <a:t>the</a:t>
            </a:r>
            <a:r>
              <a:rPr lang="de-DE" dirty="0"/>
              <a:t> </a:t>
            </a:r>
            <a:r>
              <a:rPr lang="de-DE" dirty="0" err="1"/>
              <a:t>ecologic</a:t>
            </a:r>
            <a:r>
              <a:rPr lang="de-DE" dirty="0"/>
              <a:t>, social and </a:t>
            </a:r>
            <a:r>
              <a:rPr lang="de-DE" dirty="0" err="1"/>
              <a:t>economic</a:t>
            </a:r>
            <a:r>
              <a:rPr lang="de-DE" baseline="0" dirty="0"/>
              <a:t> </a:t>
            </a:r>
            <a:r>
              <a:rPr lang="de-DE" dirty="0" err="1"/>
              <a:t>challenges</a:t>
            </a:r>
            <a:r>
              <a:rPr lang="de-DE" baseline="0" dirty="0"/>
              <a:t> </a:t>
            </a:r>
            <a:r>
              <a:rPr lang="de-DE" baseline="0" dirty="0" err="1"/>
              <a:t>we</a:t>
            </a:r>
            <a:r>
              <a:rPr lang="de-DE" baseline="0" dirty="0"/>
              <a:t> </a:t>
            </a:r>
            <a:r>
              <a:rPr lang="de-DE" baseline="0" dirty="0" err="1"/>
              <a:t>face</a:t>
            </a:r>
            <a:r>
              <a:rPr lang="de-DE" baseline="0" dirty="0"/>
              <a:t> </a:t>
            </a:r>
            <a:r>
              <a:rPr lang="de-DE" baseline="0" dirty="0" err="1"/>
              <a:t>these</a:t>
            </a:r>
            <a:r>
              <a:rPr lang="de-DE" baseline="0" dirty="0"/>
              <a:t> </a:t>
            </a:r>
            <a:r>
              <a:rPr lang="de-DE" baseline="0" dirty="0" err="1"/>
              <a:t>days</a:t>
            </a:r>
            <a:r>
              <a:rPr lang="de-DE" baseline="0" dirty="0"/>
              <a:t> </a:t>
            </a:r>
            <a:r>
              <a:rPr lang="de-DE" baseline="0" dirty="0" err="1"/>
              <a:t>force</a:t>
            </a:r>
            <a:r>
              <a:rPr lang="de-DE" baseline="0" dirty="0"/>
              <a:t> </a:t>
            </a:r>
            <a:r>
              <a:rPr lang="de-DE" baseline="0" dirty="0" err="1"/>
              <a:t>us</a:t>
            </a:r>
            <a:r>
              <a:rPr lang="de-DE" baseline="0" dirty="0"/>
              <a:t> </a:t>
            </a:r>
            <a:r>
              <a:rPr lang="de-DE" baseline="0" dirty="0" err="1"/>
              <a:t>to</a:t>
            </a:r>
            <a:r>
              <a:rPr lang="de-DE" baseline="0" dirty="0"/>
              <a:t> </a:t>
            </a:r>
            <a:r>
              <a:rPr lang="de-DE" dirty="0" err="1"/>
              <a:t>rethink</a:t>
            </a:r>
            <a:r>
              <a:rPr lang="de-DE" dirty="0"/>
              <a:t> </a:t>
            </a:r>
            <a:r>
              <a:rPr lang="de-DE" dirty="0" err="1"/>
              <a:t>economy</a:t>
            </a:r>
            <a:r>
              <a:rPr lang="de-DE" dirty="0"/>
              <a:t>:</a:t>
            </a:r>
          </a:p>
          <a:p>
            <a:pPr marL="171450" indent="-171450">
              <a:buFont typeface="Symbol" panose="05050102010706020507" pitchFamily="18" charset="2"/>
              <a:buChar char="-"/>
            </a:pPr>
            <a:r>
              <a:rPr lang="de-DE" baseline="0" dirty="0"/>
              <a:t>(</a:t>
            </a:r>
            <a:r>
              <a:rPr lang="de-DE" baseline="0" dirty="0" err="1"/>
              <a:t>Ecologic</a:t>
            </a:r>
            <a:r>
              <a:rPr lang="de-DE" baseline="0" dirty="0"/>
              <a:t> </a:t>
            </a:r>
            <a:r>
              <a:rPr lang="de-DE" baseline="0" dirty="0" err="1"/>
              <a:t>aspects</a:t>
            </a:r>
            <a:r>
              <a:rPr lang="de-DE" baseline="0" dirty="0"/>
              <a:t>) The </a:t>
            </a:r>
            <a:r>
              <a:rPr lang="de-DE" baseline="0" dirty="0" err="1"/>
              <a:t>impacts</a:t>
            </a:r>
            <a:r>
              <a:rPr lang="de-DE" baseline="0" dirty="0"/>
              <a:t> </a:t>
            </a:r>
            <a:r>
              <a:rPr lang="de-DE" baseline="0" dirty="0" err="1"/>
              <a:t>of</a:t>
            </a:r>
            <a:r>
              <a:rPr lang="de-DE" baseline="0" dirty="0"/>
              <a:t> </a:t>
            </a:r>
            <a:r>
              <a:rPr lang="de-DE" baseline="0" dirty="0" err="1"/>
              <a:t>climate</a:t>
            </a:r>
            <a:r>
              <a:rPr lang="de-DE" baseline="0" dirty="0"/>
              <a:t> </a:t>
            </a:r>
            <a:r>
              <a:rPr lang="de-DE" baseline="0" dirty="0" err="1"/>
              <a:t>change</a:t>
            </a:r>
            <a:r>
              <a:rPr lang="de-DE" baseline="0" dirty="0"/>
              <a:t> </a:t>
            </a:r>
            <a:r>
              <a:rPr lang="de-DE" baseline="0" dirty="0" err="1"/>
              <a:t>become</a:t>
            </a:r>
            <a:r>
              <a:rPr lang="de-DE" baseline="0" dirty="0"/>
              <a:t> </a:t>
            </a:r>
            <a:r>
              <a:rPr lang="de-DE" baseline="0" dirty="0" err="1"/>
              <a:t>more</a:t>
            </a:r>
            <a:r>
              <a:rPr lang="de-DE" baseline="0" dirty="0"/>
              <a:t> and </a:t>
            </a:r>
            <a:r>
              <a:rPr lang="de-DE" baseline="0" dirty="0" err="1"/>
              <a:t>more</a:t>
            </a:r>
            <a:r>
              <a:rPr lang="de-DE" baseline="0" dirty="0"/>
              <a:t> visible </a:t>
            </a:r>
            <a:r>
              <a:rPr lang="de-DE" baseline="0" dirty="0" err="1"/>
              <a:t>with</a:t>
            </a:r>
            <a:r>
              <a:rPr lang="de-DE" baseline="0" dirty="0"/>
              <a:t> </a:t>
            </a:r>
            <a:r>
              <a:rPr lang="de-DE" baseline="0" dirty="0" err="1"/>
              <a:t>floods</a:t>
            </a:r>
            <a:r>
              <a:rPr lang="de-DE" baseline="0" dirty="0"/>
              <a:t>, </a:t>
            </a:r>
            <a:r>
              <a:rPr lang="de-DE" baseline="0" dirty="0" err="1"/>
              <a:t>storms</a:t>
            </a:r>
            <a:r>
              <a:rPr lang="de-DE" baseline="0" dirty="0"/>
              <a:t>, </a:t>
            </a:r>
            <a:r>
              <a:rPr lang="de-DE" baseline="0" dirty="0" err="1"/>
              <a:t>droughts</a:t>
            </a:r>
            <a:r>
              <a:rPr lang="de-DE" baseline="0" dirty="0"/>
              <a:t> and </a:t>
            </a:r>
            <a:r>
              <a:rPr lang="de-DE" baseline="0" dirty="0" err="1"/>
              <a:t>woodfires</a:t>
            </a:r>
            <a:r>
              <a:rPr lang="de-DE" baseline="0" dirty="0"/>
              <a:t> all </a:t>
            </a:r>
            <a:r>
              <a:rPr lang="de-DE" baseline="0" dirty="0" err="1"/>
              <a:t>over</a:t>
            </a:r>
            <a:r>
              <a:rPr lang="de-DE" baseline="0" dirty="0"/>
              <a:t> </a:t>
            </a:r>
            <a:r>
              <a:rPr lang="de-DE" baseline="0" dirty="0" err="1"/>
              <a:t>the</a:t>
            </a:r>
            <a:r>
              <a:rPr lang="de-DE" baseline="0" dirty="0"/>
              <a:t> </a:t>
            </a:r>
            <a:r>
              <a:rPr lang="de-DE" baseline="0" dirty="0" err="1"/>
              <a:t>world</a:t>
            </a:r>
            <a:r>
              <a:rPr lang="de-DE" baseline="0" dirty="0"/>
              <a:t> - and </a:t>
            </a:r>
            <a:r>
              <a:rPr lang="de-DE" baseline="0" dirty="0" err="1"/>
              <a:t>let</a:t>
            </a:r>
            <a:r>
              <a:rPr lang="de-DE" baseline="0" dirty="0"/>
              <a:t> </a:t>
            </a:r>
            <a:r>
              <a:rPr lang="de-DE" baseline="0" dirty="0" err="1"/>
              <a:t>us</a:t>
            </a:r>
            <a:r>
              <a:rPr lang="de-DE" baseline="0" dirty="0"/>
              <a:t> </a:t>
            </a:r>
            <a:r>
              <a:rPr lang="de-DE" baseline="0" dirty="0" err="1"/>
              <a:t>recall</a:t>
            </a:r>
            <a:r>
              <a:rPr lang="de-DE" baseline="0" dirty="0"/>
              <a:t> </a:t>
            </a:r>
            <a:r>
              <a:rPr lang="de-DE" baseline="0" dirty="0" err="1"/>
              <a:t>that</a:t>
            </a:r>
            <a:r>
              <a:rPr lang="de-DE" baseline="0" dirty="0"/>
              <a:t> </a:t>
            </a:r>
            <a:r>
              <a:rPr lang="de-DE" baseline="0" dirty="0" err="1"/>
              <a:t>this</a:t>
            </a:r>
            <a:r>
              <a:rPr lang="de-DE" baseline="0" dirty="0"/>
              <a:t> </a:t>
            </a:r>
            <a:r>
              <a:rPr lang="de-DE" baseline="0" dirty="0" err="1"/>
              <a:t>is</a:t>
            </a:r>
            <a:r>
              <a:rPr lang="de-DE" baseline="0" dirty="0"/>
              <a:t> </a:t>
            </a:r>
            <a:r>
              <a:rPr lang="de-DE" baseline="0" dirty="0" err="1"/>
              <a:t>even</a:t>
            </a:r>
            <a:r>
              <a:rPr lang="de-DE" baseline="0" dirty="0"/>
              <a:t> </a:t>
            </a:r>
            <a:r>
              <a:rPr lang="de-DE" baseline="0" dirty="0" err="1"/>
              <a:t>much</a:t>
            </a:r>
            <a:r>
              <a:rPr lang="de-DE" baseline="0" dirty="0"/>
              <a:t> </a:t>
            </a:r>
            <a:r>
              <a:rPr lang="de-DE" baseline="0" dirty="0" err="1"/>
              <a:t>more</a:t>
            </a:r>
            <a:r>
              <a:rPr lang="de-DE" baseline="0" dirty="0"/>
              <a:t> </a:t>
            </a:r>
            <a:r>
              <a:rPr lang="de-DE" baseline="0" dirty="0" err="1"/>
              <a:t>severe</a:t>
            </a:r>
            <a:r>
              <a:rPr lang="de-DE" baseline="0" dirty="0"/>
              <a:t> in </a:t>
            </a:r>
            <a:r>
              <a:rPr lang="de-DE" baseline="0" dirty="0" err="1"/>
              <a:t>other</a:t>
            </a:r>
            <a:r>
              <a:rPr lang="de-DE" baseline="0" dirty="0"/>
              <a:t> </a:t>
            </a:r>
            <a:r>
              <a:rPr lang="de-DE" baseline="0" dirty="0" err="1"/>
              <a:t>parts</a:t>
            </a:r>
            <a:r>
              <a:rPr lang="de-DE" baseline="0" dirty="0"/>
              <a:t> </a:t>
            </a:r>
            <a:r>
              <a:rPr lang="de-DE" baseline="0" dirty="0" err="1"/>
              <a:t>of</a:t>
            </a:r>
            <a:r>
              <a:rPr lang="de-DE" baseline="0" dirty="0"/>
              <a:t> </a:t>
            </a:r>
            <a:r>
              <a:rPr lang="de-DE" baseline="0" dirty="0" err="1"/>
              <a:t>the</a:t>
            </a:r>
            <a:r>
              <a:rPr lang="de-DE" baseline="0" dirty="0"/>
              <a:t> </a:t>
            </a:r>
            <a:r>
              <a:rPr lang="de-DE" baseline="0" dirty="0" err="1"/>
              <a:t>world</a:t>
            </a:r>
            <a:r>
              <a:rPr lang="de-DE" baseline="0" dirty="0"/>
              <a:t> </a:t>
            </a:r>
            <a:r>
              <a:rPr lang="de-DE" baseline="0" dirty="0" err="1"/>
              <a:t>than</a:t>
            </a:r>
            <a:r>
              <a:rPr lang="de-DE" baseline="0" dirty="0"/>
              <a:t> in Europe! In </a:t>
            </a:r>
            <a:r>
              <a:rPr lang="de-DE" baseline="0" dirty="0" err="1"/>
              <a:t>addition</a:t>
            </a:r>
            <a:r>
              <a:rPr lang="de-DE" baseline="0" dirty="0"/>
              <a:t> </a:t>
            </a:r>
            <a:r>
              <a:rPr lang="de-DE" baseline="0" dirty="0" err="1"/>
              <a:t>the</a:t>
            </a:r>
            <a:r>
              <a:rPr lang="de-DE" baseline="0" dirty="0"/>
              <a:t> </a:t>
            </a:r>
            <a:r>
              <a:rPr lang="de-DE" baseline="0" dirty="0" err="1"/>
              <a:t>significant</a:t>
            </a:r>
            <a:r>
              <a:rPr lang="de-DE" baseline="0" dirty="0"/>
              <a:t> </a:t>
            </a:r>
            <a:r>
              <a:rPr lang="de-DE" baseline="0" dirty="0" err="1"/>
              <a:t>loss</a:t>
            </a:r>
            <a:r>
              <a:rPr lang="de-DE" baseline="0" dirty="0"/>
              <a:t> </a:t>
            </a:r>
            <a:r>
              <a:rPr lang="de-DE" baseline="0" dirty="0" err="1"/>
              <a:t>of</a:t>
            </a:r>
            <a:r>
              <a:rPr lang="de-DE" baseline="0" dirty="0"/>
              <a:t> </a:t>
            </a:r>
            <a:r>
              <a:rPr lang="de-DE" baseline="0" dirty="0" err="1"/>
              <a:t>biodiversity</a:t>
            </a:r>
            <a:r>
              <a:rPr lang="de-DE" baseline="0" dirty="0"/>
              <a:t> </a:t>
            </a:r>
            <a:r>
              <a:rPr lang="de-DE" baseline="0" dirty="0" err="1"/>
              <a:t>should</a:t>
            </a:r>
            <a:r>
              <a:rPr lang="de-DE" baseline="0" dirty="0"/>
              <a:t> </a:t>
            </a:r>
            <a:r>
              <a:rPr lang="de-DE" baseline="0" dirty="0" err="1"/>
              <a:t>remind</a:t>
            </a:r>
            <a:r>
              <a:rPr lang="de-DE" baseline="0" dirty="0"/>
              <a:t> </a:t>
            </a:r>
            <a:r>
              <a:rPr lang="de-DE" baseline="0" dirty="0" err="1"/>
              <a:t>us</a:t>
            </a:r>
            <a:r>
              <a:rPr lang="de-DE" baseline="0" dirty="0"/>
              <a:t> </a:t>
            </a:r>
            <a:r>
              <a:rPr lang="de-DE" baseline="0" dirty="0" err="1"/>
              <a:t>to</a:t>
            </a:r>
            <a:r>
              <a:rPr lang="de-DE" baseline="0" dirty="0"/>
              <a:t> </a:t>
            </a:r>
            <a:r>
              <a:rPr lang="de-DE" baseline="0" dirty="0" err="1"/>
              <a:t>preserve</a:t>
            </a:r>
            <a:r>
              <a:rPr lang="de-DE" baseline="0" dirty="0"/>
              <a:t> </a:t>
            </a:r>
            <a:r>
              <a:rPr lang="de-DE" baseline="0" dirty="0" err="1"/>
              <a:t>our</a:t>
            </a:r>
            <a:r>
              <a:rPr lang="de-DE" baseline="0" dirty="0"/>
              <a:t> </a:t>
            </a:r>
            <a:r>
              <a:rPr lang="de-DE" baseline="0" dirty="0" err="1"/>
              <a:t>livelihood</a:t>
            </a:r>
            <a:r>
              <a:rPr lang="de-DE" baseline="0" dirty="0"/>
              <a:t> and not </a:t>
            </a:r>
            <a:r>
              <a:rPr lang="de-DE" baseline="0" dirty="0" err="1"/>
              <a:t>to</a:t>
            </a:r>
            <a:r>
              <a:rPr lang="de-DE" baseline="0" dirty="0"/>
              <a:t> </a:t>
            </a:r>
            <a:r>
              <a:rPr lang="de-DE" baseline="0" dirty="0" err="1"/>
              <a:t>take</a:t>
            </a:r>
            <a:r>
              <a:rPr lang="de-DE" baseline="0" dirty="0"/>
              <a:t> </a:t>
            </a:r>
            <a:r>
              <a:rPr lang="de-DE" baseline="0" dirty="0" err="1"/>
              <a:t>the</a:t>
            </a:r>
            <a:r>
              <a:rPr lang="de-DE" baseline="0" dirty="0"/>
              <a:t> </a:t>
            </a:r>
            <a:r>
              <a:rPr lang="de-DE" baseline="0" dirty="0" err="1"/>
              <a:t>treasures</a:t>
            </a:r>
            <a:r>
              <a:rPr lang="de-DE" baseline="0" dirty="0"/>
              <a:t> </a:t>
            </a:r>
            <a:r>
              <a:rPr lang="de-DE" baseline="0" dirty="0" err="1"/>
              <a:t>this</a:t>
            </a:r>
            <a:r>
              <a:rPr lang="de-DE" baseline="0" dirty="0"/>
              <a:t> plant </a:t>
            </a:r>
            <a:r>
              <a:rPr lang="de-DE" baseline="0" dirty="0" err="1"/>
              <a:t>provides</a:t>
            </a:r>
            <a:r>
              <a:rPr lang="de-DE" baseline="0" dirty="0"/>
              <a:t> </a:t>
            </a:r>
            <a:r>
              <a:rPr lang="de-DE" baseline="0" dirty="0" err="1"/>
              <a:t>to</a:t>
            </a:r>
            <a:r>
              <a:rPr lang="de-DE" baseline="0" dirty="0"/>
              <a:t> </a:t>
            </a:r>
            <a:r>
              <a:rPr lang="de-DE" baseline="0" dirty="0" err="1"/>
              <a:t>us</a:t>
            </a:r>
            <a:r>
              <a:rPr lang="de-DE" baseline="0" dirty="0"/>
              <a:t>, like </a:t>
            </a:r>
            <a:r>
              <a:rPr lang="de-DE" baseline="0" dirty="0" err="1"/>
              <a:t>potable</a:t>
            </a:r>
            <a:r>
              <a:rPr lang="de-DE" baseline="0" dirty="0"/>
              <a:t> </a:t>
            </a:r>
            <a:r>
              <a:rPr lang="de-DE" baseline="0" dirty="0" err="1"/>
              <a:t>water</a:t>
            </a:r>
            <a:r>
              <a:rPr lang="de-DE" baseline="0" dirty="0"/>
              <a:t>, fertile </a:t>
            </a:r>
            <a:r>
              <a:rPr lang="de-DE" baseline="0" dirty="0" err="1"/>
              <a:t>soils</a:t>
            </a:r>
            <a:r>
              <a:rPr lang="de-DE" baseline="0" dirty="0"/>
              <a:t> and </a:t>
            </a:r>
            <a:r>
              <a:rPr lang="de-DE" baseline="0" dirty="0" err="1"/>
              <a:t>fresh</a:t>
            </a:r>
            <a:r>
              <a:rPr lang="de-DE" baseline="0" dirty="0"/>
              <a:t> </a:t>
            </a:r>
            <a:r>
              <a:rPr lang="de-DE" baseline="0" dirty="0" err="1"/>
              <a:t>air</a:t>
            </a:r>
            <a:r>
              <a:rPr lang="de-DE" baseline="0" dirty="0"/>
              <a:t> </a:t>
            </a:r>
            <a:r>
              <a:rPr lang="de-DE" baseline="0" dirty="0" err="1"/>
              <a:t>for</a:t>
            </a:r>
            <a:r>
              <a:rPr lang="de-DE" baseline="0" dirty="0"/>
              <a:t> </a:t>
            </a:r>
            <a:r>
              <a:rPr lang="de-DE" baseline="0" dirty="0" err="1"/>
              <a:t>granted</a:t>
            </a:r>
            <a:r>
              <a:rPr lang="de-DE" baseline="0" dirty="0"/>
              <a:t>!</a:t>
            </a:r>
          </a:p>
          <a:p>
            <a:pPr marL="171450" indent="-171450">
              <a:buFontTx/>
              <a:buChar char="-"/>
            </a:pPr>
            <a:r>
              <a:rPr lang="de-DE" baseline="0" dirty="0"/>
              <a:t>(</a:t>
            </a:r>
            <a:r>
              <a:rPr lang="de-DE" baseline="0" dirty="0" err="1"/>
              <a:t>Social</a:t>
            </a:r>
            <a:r>
              <a:rPr lang="de-DE" baseline="0" dirty="0"/>
              <a:t> </a:t>
            </a:r>
            <a:r>
              <a:rPr lang="de-DE" baseline="0" dirty="0" err="1"/>
              <a:t>aspects</a:t>
            </a:r>
            <a:r>
              <a:rPr lang="de-DE" baseline="0" dirty="0"/>
              <a:t>) </a:t>
            </a:r>
            <a:r>
              <a:rPr lang="en-US" baseline="0" dirty="0"/>
              <a:t>Our prosperity in Europe is based to a considerable extent on the poor working and living conditions of people in other parts of the world. Deep in the global supply-chains the products we buy often contain child labor or forced labor. Access to raw materials, which are in great demand, especially by industrialized countries, is one of the main causes of armed conflicts. All this leads to migration movements to Europe that we will not be able to stop, unless living conditions are improved. And even within Europe, social inequality increases which can threaten our democracies. Without more social justice, conflicts will further increase.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a:t>(Economic aspects) </a:t>
            </a:r>
            <a:r>
              <a:rPr lang="en-US"/>
              <a:t>Europe has been committed to growth for decades, but at the moment the mountain of debt is growing and resources are getting scarce. Can we secure our economic foundations? How can we decouple growth from resource consumption? And what are we leaving behind for future generations? Sustainability is also indispensable from an economic point of view!</a:t>
            </a:r>
            <a:endParaRPr lang="de-DE"/>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en-US"/>
              <a:t>We</a:t>
            </a:r>
            <a:r>
              <a:rPr lang="en-US" baseline="0"/>
              <a:t> have never been so many people on earth as today and per capita we have never consumed so many resources. According to Circularity Gap report only 7,2% of </a:t>
            </a:r>
            <a:r>
              <a:rPr lang="en-US"/>
              <a:t>materials are cycled back into the global economy after the end of their useful life</a:t>
            </a:r>
            <a:r>
              <a:rPr lang="en-US" baseline="0"/>
              <a:t> and this figure has constantly decreased throughout last years. But resources of the plant are limited and in addition p</a:t>
            </a:r>
            <a:r>
              <a:rPr lang="en-US"/>
              <a:t>roducing new materials results in carbon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 concept of circular economy enables us to decouple growth from resource use, in addition the</a:t>
            </a:r>
            <a:r>
              <a:rPr lang="en-US"/>
              <a:t> Circularity Gap Report estimates that a circular economy could reduce global GHG emissions by 39%. Therefore EU politics agreed</a:t>
            </a:r>
            <a:r>
              <a:rPr lang="en-US" baseline="0"/>
              <a:t> on a Circular Economy Action Plan for Europe:</a:t>
            </a:r>
            <a:endParaRPr lang="en-US"/>
          </a:p>
          <a:p>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2</a:t>
            </a:fld>
            <a:endParaRPr lang="de-DE"/>
          </a:p>
        </p:txBody>
      </p:sp>
    </p:spTree>
    <p:extLst>
      <p:ext uri="{BB962C8B-B14F-4D97-AF65-F5344CB8AC3E}">
        <p14:creationId xmlns:p14="http://schemas.microsoft.com/office/powerpoint/2010/main" val="317916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Foliennummernplatzhalter 3"/>
          <p:cNvSpPr>
            <a:spLocks noGrp="1"/>
          </p:cNvSpPr>
          <p:nvPr>
            <p:ph type="sldNum" sz="quarter" idx="10"/>
          </p:nvPr>
        </p:nvSpPr>
        <p:spPr/>
        <p:txBody>
          <a:bodyPr/>
          <a:lstStyle/>
          <a:p>
            <a:fld id="{6B788B85-BBDB-4400-990B-89FE3B198244}" type="slidenum">
              <a:rPr lang="de-DE" smtClean="0"/>
              <a:t>3</a:t>
            </a:fld>
            <a:endParaRPr lang="de-DE"/>
          </a:p>
        </p:txBody>
      </p:sp>
    </p:spTree>
    <p:extLst>
      <p:ext uri="{BB962C8B-B14F-4D97-AF65-F5344CB8AC3E}">
        <p14:creationId xmlns:p14="http://schemas.microsoft.com/office/powerpoint/2010/main" val="3363734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Let‘s</a:t>
            </a:r>
            <a:r>
              <a:rPr lang="de-DE"/>
              <a:t> </a:t>
            </a:r>
            <a:r>
              <a:rPr lang="de-DE" err="1"/>
              <a:t>have</a:t>
            </a:r>
            <a:r>
              <a:rPr lang="de-DE"/>
              <a:t> a quick </a:t>
            </a:r>
            <a:r>
              <a:rPr lang="de-DE" err="1"/>
              <a:t>look</a:t>
            </a:r>
            <a:r>
              <a:rPr lang="de-DE"/>
              <a:t> </a:t>
            </a:r>
            <a:r>
              <a:rPr lang="de-DE" err="1"/>
              <a:t>into</a:t>
            </a:r>
            <a:r>
              <a:rPr lang="de-DE"/>
              <a:t> </a:t>
            </a:r>
            <a:r>
              <a:rPr lang="de-DE" err="1"/>
              <a:t>the</a:t>
            </a:r>
            <a:r>
              <a:rPr lang="de-DE"/>
              <a:t> </a:t>
            </a:r>
            <a:r>
              <a:rPr lang="de-DE" err="1"/>
              <a:t>political</a:t>
            </a:r>
            <a:r>
              <a:rPr lang="de-DE"/>
              <a:t> </a:t>
            </a:r>
            <a:r>
              <a:rPr lang="de-DE" err="1"/>
              <a:t>framework</a:t>
            </a:r>
            <a:endParaRPr lang="de-DE"/>
          </a:p>
          <a:p>
            <a:pPr marL="171450" indent="-171450">
              <a:buFontTx/>
              <a:buChar char="-"/>
            </a:pPr>
            <a:r>
              <a:rPr lang="de-DE"/>
              <a:t>European Green Deal</a:t>
            </a:r>
          </a:p>
          <a:p>
            <a:pPr marL="171450" indent="-171450">
              <a:buFontTx/>
              <a:buChar char="-"/>
            </a:pPr>
            <a:r>
              <a:rPr lang="de-DE"/>
              <a:t>New</a:t>
            </a:r>
            <a:r>
              <a:rPr lang="de-DE" baseline="0"/>
              <a:t> Industrial </a:t>
            </a:r>
            <a:r>
              <a:rPr lang="de-DE" baseline="0" err="1"/>
              <a:t>Strategy</a:t>
            </a:r>
            <a:endParaRPr lang="de-DE" baseline="0"/>
          </a:p>
          <a:p>
            <a:pPr marL="171450" indent="-171450">
              <a:buFontTx/>
              <a:buChar char="-"/>
            </a:pPr>
            <a:r>
              <a:rPr lang="de-DE" baseline="0" dirty="0" err="1"/>
              <a:t>Circular</a:t>
            </a:r>
            <a:r>
              <a:rPr lang="de-DE" baseline="0" dirty="0"/>
              <a:t> Economy Action Plan</a:t>
            </a:r>
          </a:p>
          <a:p>
            <a:pPr marL="171450" indent="-171450">
              <a:buFontTx/>
              <a:buChar char="-"/>
            </a:pPr>
            <a:endParaRPr lang="de-DE" baseline="0"/>
          </a:p>
          <a:p>
            <a:pPr marL="0" indent="0">
              <a:buFontTx/>
              <a:buNone/>
            </a:pPr>
            <a:r>
              <a:rPr lang="de-DE" baseline="0" dirty="0"/>
              <a:t>(</a:t>
            </a:r>
            <a:r>
              <a:rPr lang="de-DE" baseline="0" dirty="0" err="1"/>
              <a:t>Usually</a:t>
            </a:r>
            <a:r>
              <a:rPr lang="de-DE" baseline="0" dirty="0"/>
              <a:t> </a:t>
            </a:r>
            <a:r>
              <a:rPr lang="de-DE" baseline="0" dirty="0" err="1"/>
              <a:t>this</a:t>
            </a:r>
            <a:r>
              <a:rPr lang="de-DE" baseline="0" dirty="0"/>
              <a:t> </a:t>
            </a:r>
            <a:r>
              <a:rPr lang="de-DE" baseline="0" dirty="0" err="1"/>
              <a:t>short</a:t>
            </a:r>
            <a:r>
              <a:rPr lang="de-DE" baseline="0" dirty="0"/>
              <a:t> </a:t>
            </a:r>
            <a:r>
              <a:rPr lang="de-DE" baseline="0" dirty="0" err="1"/>
              <a:t>slide</a:t>
            </a:r>
            <a:r>
              <a:rPr lang="de-DE" baseline="0" dirty="0"/>
              <a:t> </a:t>
            </a:r>
            <a:r>
              <a:rPr lang="de-DE" baseline="0" dirty="0" err="1"/>
              <a:t>should</a:t>
            </a:r>
            <a:r>
              <a:rPr lang="de-DE" baseline="0" dirty="0"/>
              <a:t> </a:t>
            </a:r>
            <a:r>
              <a:rPr lang="de-DE" baseline="0" dirty="0" err="1"/>
              <a:t>be</a:t>
            </a:r>
            <a:r>
              <a:rPr lang="de-DE" baseline="0" dirty="0"/>
              <a:t> </a:t>
            </a:r>
            <a:r>
              <a:rPr lang="de-DE" baseline="0" dirty="0" err="1"/>
              <a:t>sufficient</a:t>
            </a:r>
            <a:r>
              <a:rPr lang="de-DE" baseline="0" dirty="0"/>
              <a:t>, but </a:t>
            </a:r>
            <a:r>
              <a:rPr lang="de-DE" baseline="0" dirty="0" err="1"/>
              <a:t>if</a:t>
            </a:r>
            <a:r>
              <a:rPr lang="de-DE" baseline="0" dirty="0"/>
              <a:t> </a:t>
            </a:r>
            <a:r>
              <a:rPr lang="de-DE" baseline="0" dirty="0" err="1"/>
              <a:t>you</a:t>
            </a:r>
            <a:r>
              <a:rPr lang="de-DE" baseline="0" dirty="0"/>
              <a:t> </a:t>
            </a:r>
            <a:r>
              <a:rPr lang="de-DE" baseline="0" dirty="0" err="1"/>
              <a:t>want</a:t>
            </a:r>
            <a:r>
              <a:rPr lang="de-DE" baseline="0" dirty="0"/>
              <a:t> </a:t>
            </a:r>
            <a:r>
              <a:rPr lang="de-DE" baseline="0" dirty="0" err="1"/>
              <a:t>to</a:t>
            </a:r>
            <a:r>
              <a:rPr lang="de-DE" baseline="0" dirty="0"/>
              <a:t> </a:t>
            </a:r>
            <a:r>
              <a:rPr lang="de-DE" baseline="0" dirty="0" err="1"/>
              <a:t>go</a:t>
            </a:r>
            <a:r>
              <a:rPr lang="de-DE" baseline="0" dirty="0"/>
              <a:t> </a:t>
            </a:r>
            <a:r>
              <a:rPr lang="de-DE" baseline="0" dirty="0" err="1"/>
              <a:t>more</a:t>
            </a:r>
            <a:r>
              <a:rPr lang="de-DE" baseline="0" dirty="0"/>
              <a:t> in </a:t>
            </a:r>
            <a:r>
              <a:rPr lang="de-DE" baseline="0" dirty="0" err="1"/>
              <a:t>depths</a:t>
            </a:r>
            <a:r>
              <a:rPr lang="de-DE" baseline="0" dirty="0"/>
              <a:t>, </a:t>
            </a:r>
            <a:r>
              <a:rPr lang="de-DE" baseline="0" dirty="0" err="1"/>
              <a:t>the</a:t>
            </a:r>
            <a:r>
              <a:rPr lang="de-DE" baseline="0" dirty="0"/>
              <a:t> </a:t>
            </a:r>
            <a:r>
              <a:rPr lang="de-DE" baseline="0" dirty="0" err="1"/>
              <a:t>following</a:t>
            </a:r>
            <a:r>
              <a:rPr lang="de-DE" baseline="0" dirty="0"/>
              <a:t> </a:t>
            </a:r>
            <a:r>
              <a:rPr lang="de-DE" baseline="0" dirty="0" err="1"/>
              <a:t>slides</a:t>
            </a:r>
            <a:r>
              <a:rPr lang="de-DE" baseline="0" dirty="0"/>
              <a:t> 5-8 </a:t>
            </a:r>
            <a:r>
              <a:rPr lang="de-DE" baseline="0" dirty="0" err="1"/>
              <a:t>give</a:t>
            </a:r>
            <a:r>
              <a:rPr lang="de-DE" baseline="0" dirty="0"/>
              <a:t> </a:t>
            </a:r>
            <a:r>
              <a:rPr lang="de-DE" baseline="0" dirty="0" err="1"/>
              <a:t>more</a:t>
            </a:r>
            <a:r>
              <a:rPr lang="de-DE" baseline="0" dirty="0"/>
              <a:t> </a:t>
            </a:r>
            <a:r>
              <a:rPr lang="de-DE" baseline="0" dirty="0" err="1"/>
              <a:t>details</a:t>
            </a:r>
            <a:r>
              <a:rPr lang="de-DE" baseline="0" dirty="0"/>
              <a:t>)</a:t>
            </a:r>
            <a:endParaRPr lang="de-DE" dirty="0"/>
          </a:p>
        </p:txBody>
      </p:sp>
      <p:sp>
        <p:nvSpPr>
          <p:cNvPr id="4" name="Foliennummernplatzhalter 3"/>
          <p:cNvSpPr>
            <a:spLocks noGrp="1"/>
          </p:cNvSpPr>
          <p:nvPr>
            <p:ph type="sldNum" sz="quarter" idx="10"/>
          </p:nvPr>
        </p:nvSpPr>
        <p:spPr/>
        <p:txBody>
          <a:bodyPr/>
          <a:lstStyle/>
          <a:p>
            <a:fld id="{6B788B85-BBDB-4400-990B-89FE3B198244}" type="slidenum">
              <a:rPr lang="de-DE" smtClean="0"/>
              <a:t>4</a:t>
            </a:fld>
            <a:endParaRPr lang="de-DE"/>
          </a:p>
        </p:txBody>
      </p:sp>
    </p:spTree>
    <p:extLst>
      <p:ext uri="{BB962C8B-B14F-4D97-AF65-F5344CB8AC3E}">
        <p14:creationId xmlns:p14="http://schemas.microsoft.com/office/powerpoint/2010/main" val="251930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n-GB" sz="1200" kern="1200">
                <a:solidFill>
                  <a:schemeClr val="tx1"/>
                </a:solidFill>
                <a:effectLst/>
                <a:latin typeface="+mn-lt"/>
                <a:ea typeface="+mn-ea"/>
                <a:cs typeface="+mn-cs"/>
              </a:rPr>
              <a:t>Electrical and electronic equipment:</a:t>
            </a:r>
            <a:r>
              <a:rPr lang="en-GB" sz="1200" kern="1200" baseline="0">
                <a:solidFill>
                  <a:schemeClr val="tx1"/>
                </a:solidFill>
                <a:effectLst/>
                <a:latin typeface="+mn-lt"/>
                <a:ea typeface="+mn-ea"/>
                <a:cs typeface="+mn-cs"/>
              </a:rPr>
              <a:t> </a:t>
            </a:r>
            <a:r>
              <a:rPr lang="en-US"/>
              <a:t>One of the fastest growing waste streams in EU, </a:t>
            </a:r>
            <a:r>
              <a:rPr lang="en-GB" sz="1200" kern="1200" baseline="0">
                <a:solidFill>
                  <a:schemeClr val="tx1"/>
                </a:solidFill>
                <a:effectLst/>
                <a:latin typeface="+mn-lt"/>
                <a:ea typeface="+mn-ea"/>
                <a:cs typeface="+mn-cs"/>
              </a:rPr>
              <a:t>currently less then 40% recycled</a:t>
            </a:r>
            <a:r>
              <a:rPr lang="en-US"/>
              <a:t>: </a:t>
            </a:r>
            <a:r>
              <a:rPr lang="en-GB"/>
              <a:t>Value is lost when fully or partially functional products are 	discarded because they are not reparable, the battery cannot be replaced, the software is no longer supported, or materials incorporated in devices are not recovered. D</a:t>
            </a:r>
            <a:r>
              <a:rPr lang="en-GB" sz="1200" kern="1200">
                <a:solidFill>
                  <a:schemeClr val="tx1"/>
                </a:solidFill>
                <a:effectLst/>
                <a:latin typeface="+mn-lt"/>
                <a:ea typeface="+mn-ea"/>
                <a:cs typeface="+mn-cs"/>
              </a:rPr>
              <a:t>esign for energy efficiency and durability, reparability, upgradability, maintenance, reuse and recycling</a:t>
            </a:r>
          </a:p>
          <a:p>
            <a:pPr marL="0" indent="0">
              <a:buFontTx/>
              <a:buNone/>
            </a:pPr>
            <a:endParaRPr lang="en-GB" sz="1200" kern="1200">
              <a:solidFill>
                <a:schemeClr val="tx1"/>
              </a:solidFill>
              <a:effectLst/>
              <a:latin typeface="+mn-lt"/>
              <a:ea typeface="+mn-ea"/>
              <a:cs typeface="+mn-cs"/>
            </a:endParaRPr>
          </a:p>
          <a:p>
            <a:pPr marL="0" indent="0">
              <a:buFontTx/>
              <a:buNone/>
            </a:pPr>
            <a:r>
              <a:rPr lang="en-GB" sz="1200" kern="1200">
                <a:solidFill>
                  <a:schemeClr val="tx1"/>
                </a:solidFill>
                <a:effectLst/>
                <a:latin typeface="+mn-lt"/>
                <a:ea typeface="+mn-ea"/>
                <a:cs typeface="+mn-cs"/>
              </a:rPr>
              <a:t>Batteries and vehicles: This is much about battery recycling  where</a:t>
            </a:r>
            <a:r>
              <a:rPr lang="en-GB" sz="1200" kern="1200" baseline="0">
                <a:solidFill>
                  <a:schemeClr val="tx1"/>
                </a:solidFill>
                <a:effectLst/>
                <a:latin typeface="+mn-lt"/>
                <a:ea typeface="+mn-ea"/>
                <a:cs typeface="+mn-cs"/>
              </a:rPr>
              <a:t> few SMEs are involved, but could be interesting with regard to </a:t>
            </a:r>
            <a:r>
              <a:rPr lang="en-GB" sz="1200" kern="1200">
                <a:solidFill>
                  <a:schemeClr val="tx1"/>
                </a:solidFill>
                <a:effectLst/>
                <a:latin typeface="+mn-lt"/>
                <a:ea typeface="+mn-ea"/>
                <a:cs typeface="+mn-cs"/>
              </a:rPr>
              <a:t>applying product-as-service solutions to reduce virgin material consumption, use sustainable alternative transport fuels, optimise infrastructure and vehicle use, increase occupancy rates and load factors, and eliminate waste and pollution.</a:t>
            </a:r>
          </a:p>
          <a:p>
            <a:pPr marL="0" indent="0">
              <a:buFontTx/>
              <a:buNone/>
            </a:pPr>
            <a:endParaRPr lang="en-GB" sz="1200" kern="1200">
              <a:solidFill>
                <a:schemeClr val="tx1"/>
              </a:solidFill>
              <a:effectLst/>
              <a:latin typeface="+mn-lt"/>
              <a:ea typeface="+mn-ea"/>
              <a:cs typeface="+mn-cs"/>
            </a:endParaRPr>
          </a:p>
          <a:p>
            <a:pPr marL="0" indent="0">
              <a:buFontTx/>
              <a:buNone/>
            </a:pPr>
            <a:r>
              <a:rPr lang="en-GB" sz="1200" kern="1200">
                <a:solidFill>
                  <a:schemeClr val="tx1"/>
                </a:solidFill>
                <a:effectLst/>
                <a:latin typeface="+mn-lt"/>
                <a:ea typeface="+mn-ea"/>
                <a:cs typeface="+mn-cs"/>
              </a:rPr>
              <a:t>Packaging: Reduce, reuse, recycle (reduce complexity of packaging materials)</a:t>
            </a:r>
          </a:p>
          <a:p>
            <a:pPr marL="0" indent="0">
              <a:buFontTx/>
              <a:buNone/>
            </a:pPr>
            <a:endParaRPr lang="en-GB" sz="1200" kern="1200">
              <a:solidFill>
                <a:schemeClr val="tx1"/>
              </a:solidFill>
              <a:effectLst/>
              <a:latin typeface="+mn-lt"/>
              <a:ea typeface="+mn-ea"/>
              <a:cs typeface="+mn-cs"/>
            </a:endParaRPr>
          </a:p>
          <a:p>
            <a:pPr marL="0" indent="0">
              <a:buFontTx/>
              <a:buNone/>
            </a:pPr>
            <a:r>
              <a:rPr lang="en-GB" sz="1200" kern="1200">
                <a:solidFill>
                  <a:schemeClr val="tx1"/>
                </a:solidFill>
                <a:effectLst/>
                <a:latin typeface="+mn-lt"/>
                <a:ea typeface="+mn-ea"/>
                <a:cs typeface="+mn-cs"/>
              </a:rPr>
              <a:t>Plastics: avoiding</a:t>
            </a:r>
            <a:r>
              <a:rPr lang="en-GB" sz="1200" kern="1200" baseline="0">
                <a:solidFill>
                  <a:schemeClr val="tx1"/>
                </a:solidFill>
                <a:effectLst/>
                <a:latin typeface="+mn-lt"/>
                <a:ea typeface="+mn-ea"/>
                <a:cs typeface="+mn-cs"/>
              </a:rPr>
              <a:t> </a:t>
            </a:r>
            <a:r>
              <a:rPr lang="en-GB" sz="1200" kern="1200" baseline="0" err="1">
                <a:solidFill>
                  <a:schemeClr val="tx1"/>
                </a:solidFill>
                <a:effectLst/>
                <a:latin typeface="+mn-lt"/>
                <a:ea typeface="+mn-ea"/>
                <a:cs typeface="+mn-cs"/>
              </a:rPr>
              <a:t>m</a:t>
            </a:r>
            <a:r>
              <a:rPr lang="en-GB" sz="1200" kern="1200" err="1">
                <a:solidFill>
                  <a:schemeClr val="tx1"/>
                </a:solidFill>
                <a:effectLst/>
                <a:latin typeface="+mn-lt"/>
                <a:ea typeface="+mn-ea"/>
                <a:cs typeface="+mn-cs"/>
              </a:rPr>
              <a:t>icroplastics</a:t>
            </a:r>
            <a:r>
              <a:rPr lang="en-GB" sz="1200" kern="1200">
                <a:solidFill>
                  <a:schemeClr val="tx1"/>
                </a:solidFill>
                <a:effectLst/>
                <a:latin typeface="+mn-lt"/>
                <a:ea typeface="+mn-ea"/>
                <a:cs typeface="+mn-cs"/>
              </a:rPr>
              <a:t> pollution, e.g.</a:t>
            </a:r>
            <a:r>
              <a:rPr lang="en-GB" sz="1200" kern="1200" baseline="0">
                <a:solidFill>
                  <a:schemeClr val="tx1"/>
                </a:solidFill>
                <a:effectLst/>
                <a:latin typeface="+mn-lt"/>
                <a:ea typeface="+mn-ea"/>
                <a:cs typeface="+mn-cs"/>
              </a:rPr>
              <a:t> tyres, textiles, ship coatings; introducing bio-based, biodegradable or compostable plastics</a:t>
            </a:r>
          </a:p>
          <a:p>
            <a:pPr marL="0" indent="0">
              <a:buFontTx/>
              <a:buNone/>
            </a:pPr>
            <a:endParaRPr lang="en-GB" sz="1200" kern="1200" baseline="0">
              <a:solidFill>
                <a:schemeClr val="tx1"/>
              </a:solidFill>
              <a:effectLst/>
              <a:latin typeface="+mn-lt"/>
              <a:ea typeface="+mn-ea"/>
              <a:cs typeface="+mn-cs"/>
            </a:endParaRPr>
          </a:p>
          <a:p>
            <a:pPr marL="0" indent="0">
              <a:buFontTx/>
              <a:buNone/>
            </a:pPr>
            <a:r>
              <a:rPr lang="en-GB" sz="1200" kern="1200" baseline="0">
                <a:solidFill>
                  <a:schemeClr val="tx1"/>
                </a:solidFill>
                <a:effectLst/>
                <a:latin typeface="+mn-lt"/>
                <a:ea typeface="+mn-ea"/>
                <a:cs typeface="+mn-cs"/>
              </a:rPr>
              <a:t>Textiles: 60% of clothing in EU is produced outside, but textile sector in EU is recovering and is mostly composed of SMEs. High use of primary materials and water.</a:t>
            </a:r>
          </a:p>
          <a:p>
            <a:pPr marL="0" indent="0">
              <a:buFontTx/>
              <a:buNone/>
            </a:pPr>
            <a:endParaRPr lang="en-GB" sz="1200" kern="1200" baseline="0">
              <a:solidFill>
                <a:schemeClr val="tx1"/>
              </a:solidFill>
              <a:effectLst/>
              <a:latin typeface="+mn-lt"/>
              <a:ea typeface="+mn-ea"/>
              <a:cs typeface="+mn-cs"/>
            </a:endParaRPr>
          </a:p>
          <a:p>
            <a:pPr marL="0" indent="0">
              <a:buFontTx/>
              <a:buNone/>
            </a:pPr>
            <a:r>
              <a:rPr lang="en-GB" sz="1200" kern="1200" baseline="0">
                <a:solidFill>
                  <a:schemeClr val="tx1"/>
                </a:solidFill>
                <a:effectLst/>
                <a:latin typeface="+mn-lt"/>
                <a:ea typeface="+mn-ea"/>
                <a:cs typeface="+mn-cs"/>
              </a:rPr>
              <a:t>Construction and buildings: Requires vast amounts of resources and accounts for over 35% of the EUs total waste generation. Material extraction, manufacturing of construction products, construction, renovation. Plus we could add: Efficient use of buildings.</a:t>
            </a:r>
          </a:p>
          <a:p>
            <a:pPr marL="0" indent="0">
              <a:buFontTx/>
              <a:buNone/>
            </a:pPr>
            <a:endParaRPr lang="de-DE"/>
          </a:p>
          <a:p>
            <a:pPr marL="0" indent="0">
              <a:buFontTx/>
              <a:buNone/>
            </a:pPr>
            <a:r>
              <a:rPr lang="de-DE"/>
              <a:t>Food, </a:t>
            </a:r>
            <a:r>
              <a:rPr lang="de-DE" err="1"/>
              <a:t>water</a:t>
            </a:r>
            <a:r>
              <a:rPr lang="de-DE"/>
              <a:t> </a:t>
            </a:r>
            <a:r>
              <a:rPr lang="de-DE" err="1"/>
              <a:t>and</a:t>
            </a:r>
            <a:r>
              <a:rPr lang="de-DE"/>
              <a:t> </a:t>
            </a:r>
            <a:r>
              <a:rPr lang="de-DE" err="1"/>
              <a:t>nutrients</a:t>
            </a:r>
            <a:r>
              <a:rPr lang="de-DE"/>
              <a:t>: Food </a:t>
            </a:r>
            <a:r>
              <a:rPr lang="de-DE" err="1"/>
              <a:t>waste</a:t>
            </a:r>
            <a:r>
              <a:rPr lang="de-DE"/>
              <a:t> </a:t>
            </a:r>
            <a:r>
              <a:rPr lang="de-DE" err="1"/>
              <a:t>reduction</a:t>
            </a:r>
            <a:r>
              <a:rPr lang="de-DE"/>
              <a:t>, single-</a:t>
            </a:r>
            <a:r>
              <a:rPr lang="de-DE" err="1"/>
              <a:t>use</a:t>
            </a:r>
            <a:r>
              <a:rPr lang="de-DE"/>
              <a:t> </a:t>
            </a:r>
            <a:r>
              <a:rPr lang="de-DE" err="1"/>
              <a:t>items</a:t>
            </a:r>
            <a:r>
              <a:rPr lang="de-DE" baseline="0"/>
              <a:t> in food </a:t>
            </a:r>
            <a:r>
              <a:rPr lang="de-DE" baseline="0" err="1"/>
              <a:t>services</a:t>
            </a:r>
            <a:r>
              <a:rPr lang="de-DE" baseline="0"/>
              <a:t>, </a:t>
            </a:r>
            <a:r>
              <a:rPr lang="de-DE" baseline="0" err="1"/>
              <a:t>water</a:t>
            </a:r>
            <a:r>
              <a:rPr lang="de-DE" baseline="0"/>
              <a:t> </a:t>
            </a:r>
            <a:r>
              <a:rPr lang="de-DE" baseline="0" err="1"/>
              <a:t>reuse</a:t>
            </a:r>
            <a:r>
              <a:rPr lang="de-DE" baseline="0"/>
              <a:t> </a:t>
            </a:r>
            <a:r>
              <a:rPr lang="de-DE" baseline="0" err="1"/>
              <a:t>and</a:t>
            </a:r>
            <a:r>
              <a:rPr lang="de-DE" baseline="0"/>
              <a:t> </a:t>
            </a:r>
            <a:r>
              <a:rPr lang="de-DE" baseline="0" err="1"/>
              <a:t>efficiency</a:t>
            </a:r>
            <a:r>
              <a:rPr lang="de-DE" baseline="0"/>
              <a:t> in </a:t>
            </a:r>
            <a:r>
              <a:rPr lang="de-DE" baseline="0" err="1"/>
              <a:t>agriculture</a:t>
            </a:r>
            <a:r>
              <a:rPr lang="de-DE" baseline="0"/>
              <a:t>, </a:t>
            </a:r>
            <a:r>
              <a:rPr lang="de-DE" baseline="0" err="1"/>
              <a:t>gardening</a:t>
            </a:r>
            <a:r>
              <a:rPr lang="de-DE" baseline="0"/>
              <a:t> </a:t>
            </a:r>
            <a:r>
              <a:rPr lang="de-DE" baseline="0" err="1"/>
              <a:t>and</a:t>
            </a:r>
            <a:r>
              <a:rPr lang="de-DE" baseline="0"/>
              <a:t> </a:t>
            </a:r>
            <a:r>
              <a:rPr lang="de-DE" baseline="0" err="1"/>
              <a:t>industrial</a:t>
            </a:r>
            <a:r>
              <a:rPr lang="de-DE" baseline="0"/>
              <a:t> </a:t>
            </a:r>
            <a:r>
              <a:rPr lang="de-DE" baseline="0" err="1"/>
              <a:t>processes</a:t>
            </a:r>
            <a:r>
              <a:rPr lang="de-DE" baseline="0"/>
              <a:t>; </a:t>
            </a:r>
            <a:r>
              <a:rPr lang="de-DE" baseline="0" err="1"/>
              <a:t>wastewater</a:t>
            </a:r>
            <a:r>
              <a:rPr lang="de-DE" baseline="0"/>
              <a:t> </a:t>
            </a:r>
            <a:r>
              <a:rPr lang="de-DE" baseline="0" err="1"/>
              <a:t>treatment</a:t>
            </a:r>
            <a:r>
              <a:rPr lang="de-DE" baseline="0"/>
              <a:t> </a:t>
            </a:r>
            <a:r>
              <a:rPr lang="de-DE" baseline="0" err="1"/>
              <a:t>and</a:t>
            </a:r>
            <a:r>
              <a:rPr lang="de-DE" baseline="0"/>
              <a:t> </a:t>
            </a:r>
            <a:r>
              <a:rPr lang="de-DE" baseline="0" err="1"/>
              <a:t>sewage</a:t>
            </a:r>
            <a:r>
              <a:rPr lang="de-DE" baseline="0"/>
              <a:t> </a:t>
            </a:r>
            <a:r>
              <a:rPr lang="de-DE" baseline="0" err="1"/>
              <a:t>sludge</a:t>
            </a:r>
            <a:r>
              <a:rPr lang="de-DE" baseline="0"/>
              <a:t>; </a:t>
            </a:r>
          </a:p>
          <a:p>
            <a:pPr marL="0" indent="0">
              <a:buFontTx/>
              <a:buNone/>
            </a:pPr>
            <a:endParaRPr lang="de-DE" baseline="0"/>
          </a:p>
          <a:p>
            <a:pPr marL="0" indent="0">
              <a:buFontTx/>
              <a:buNone/>
            </a:pPr>
            <a:r>
              <a:rPr lang="de-DE" baseline="0"/>
              <a:t>In </a:t>
            </a:r>
            <a:r>
              <a:rPr lang="de-DE" baseline="0" err="1"/>
              <a:t>addition</a:t>
            </a:r>
            <a:r>
              <a:rPr lang="de-DE" baseline="0"/>
              <a:t> in SPI: </a:t>
            </a:r>
            <a:r>
              <a:rPr lang="de-DE" baseline="0" err="1"/>
              <a:t>furniture</a:t>
            </a:r>
            <a:r>
              <a:rPr lang="de-DE" baseline="0"/>
              <a:t>, </a:t>
            </a:r>
            <a:r>
              <a:rPr lang="de-DE" baseline="0" err="1"/>
              <a:t>steel</a:t>
            </a:r>
            <a:r>
              <a:rPr lang="de-DE" baseline="0"/>
              <a:t>, </a:t>
            </a:r>
            <a:r>
              <a:rPr lang="de-DE" baseline="0" err="1"/>
              <a:t>cement</a:t>
            </a:r>
            <a:r>
              <a:rPr lang="de-DE" baseline="0"/>
              <a:t>, </a:t>
            </a:r>
            <a:r>
              <a:rPr lang="de-DE" baseline="0" err="1"/>
              <a:t>chemicals</a:t>
            </a:r>
            <a:endParaRPr lang="de-DE"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Calibri" panose="020F0502020204030204" pitchFamily="34" charset="0"/>
                <a:ea typeface="Calibri" panose="020F0502020204030204" pitchFamily="34" charset="0"/>
                <a:cs typeface="Calibri" panose="020F0502020204030204" pitchFamily="34" charset="0"/>
              </a:rPr>
              <a:t>Priority sectors in the Sustainable Product Initiative: Energy related (appliances and electronic equipment), chemical products, construction (precast concrete, steel beams and columns, insulation, windows and doors), transport and automotive (tyres, oils and oil filters), textiles (shoes, garment and carpet), toys.</a:t>
            </a:r>
            <a:endParaRPr lang="de-DE" sz="1100">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de-DE"/>
          </a:p>
        </p:txBody>
      </p:sp>
      <p:sp>
        <p:nvSpPr>
          <p:cNvPr id="4" name="Foliennummernplatzhalter 3"/>
          <p:cNvSpPr>
            <a:spLocks noGrp="1"/>
          </p:cNvSpPr>
          <p:nvPr>
            <p:ph type="sldNum" sz="quarter" idx="10"/>
          </p:nvPr>
        </p:nvSpPr>
        <p:spPr/>
        <p:txBody>
          <a:bodyPr/>
          <a:lstStyle/>
          <a:p>
            <a:fld id="{33246DE9-BEA2-4020-ACBE-BC151DA5091F}" type="slidenum">
              <a:rPr lang="de-DE" smtClean="0"/>
              <a:t>8</a:t>
            </a:fld>
            <a:endParaRPr lang="de-DE"/>
          </a:p>
        </p:txBody>
      </p:sp>
    </p:spTree>
    <p:extLst>
      <p:ext uri="{BB962C8B-B14F-4D97-AF65-F5344CB8AC3E}">
        <p14:creationId xmlns:p14="http://schemas.microsoft.com/office/powerpoint/2010/main" val="2617904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a:t>So</a:t>
            </a:r>
            <a:r>
              <a:rPr lang="de-DE" baseline="0"/>
              <a:t> </a:t>
            </a:r>
            <a:r>
              <a:rPr lang="de-DE" baseline="0" err="1"/>
              <a:t>let</a:t>
            </a:r>
            <a:r>
              <a:rPr lang="de-DE" baseline="0"/>
              <a:t> </a:t>
            </a:r>
            <a:r>
              <a:rPr lang="de-DE" baseline="0" err="1"/>
              <a:t>us</a:t>
            </a:r>
            <a:r>
              <a:rPr lang="de-DE" baseline="0"/>
              <a:t> </a:t>
            </a:r>
            <a:r>
              <a:rPr lang="de-DE" baseline="0" err="1"/>
              <a:t>have</a:t>
            </a:r>
            <a:r>
              <a:rPr lang="de-DE" baseline="0"/>
              <a:t> a </a:t>
            </a:r>
            <a:r>
              <a:rPr lang="de-DE" baseline="0" err="1"/>
              <a:t>look</a:t>
            </a:r>
            <a:r>
              <a:rPr lang="de-DE" baseline="0"/>
              <a:t> at </a:t>
            </a:r>
            <a:r>
              <a:rPr lang="de-DE" baseline="0" err="1"/>
              <a:t>the</a:t>
            </a:r>
            <a:r>
              <a:rPr lang="de-DE" baseline="0"/>
              <a:t> </a:t>
            </a:r>
            <a:r>
              <a:rPr lang="de-DE" baseline="0" err="1"/>
              <a:t>main</a:t>
            </a:r>
            <a:r>
              <a:rPr lang="de-DE" baseline="0"/>
              <a:t> </a:t>
            </a:r>
            <a:r>
              <a:rPr lang="de-DE" baseline="0" err="1"/>
              <a:t>concepts</a:t>
            </a:r>
            <a:r>
              <a:rPr lang="de-DE" baseline="0"/>
              <a:t> </a:t>
            </a:r>
            <a:r>
              <a:rPr lang="de-DE" baseline="0" err="1"/>
              <a:t>of</a:t>
            </a:r>
            <a:r>
              <a:rPr lang="de-DE" baseline="0"/>
              <a:t> </a:t>
            </a:r>
            <a:r>
              <a:rPr lang="de-DE" baseline="0" err="1"/>
              <a:t>circular</a:t>
            </a:r>
            <a:r>
              <a:rPr lang="de-DE" baseline="0"/>
              <a:t> </a:t>
            </a:r>
            <a:r>
              <a:rPr lang="de-DE" baseline="0" err="1"/>
              <a:t>economy</a:t>
            </a:r>
            <a:r>
              <a:rPr lang="de-DE" baseline="0"/>
              <a:t>:</a:t>
            </a:r>
            <a:endParaRPr lang="de-DE"/>
          </a:p>
          <a:p>
            <a:pPr marL="171450" indent="-171450">
              <a:buFontTx/>
              <a:buChar char="-"/>
            </a:pPr>
            <a:endParaRPr lang="de-DE"/>
          </a:p>
          <a:p>
            <a:pPr marL="171450" indent="-171450">
              <a:buFontTx/>
              <a:buChar char="-"/>
            </a:pPr>
            <a:r>
              <a:rPr lang="de-DE" err="1"/>
              <a:t>Our</a:t>
            </a:r>
            <a:r>
              <a:rPr lang="de-DE"/>
              <a:t> </a:t>
            </a:r>
            <a:r>
              <a:rPr lang="de-DE" err="1"/>
              <a:t>current</a:t>
            </a:r>
            <a:r>
              <a:rPr lang="de-DE"/>
              <a:t> linear </a:t>
            </a:r>
            <a:r>
              <a:rPr lang="de-DE" err="1"/>
              <a:t>economy</a:t>
            </a:r>
            <a:r>
              <a:rPr lang="de-DE"/>
              <a:t> </a:t>
            </a:r>
            <a:r>
              <a:rPr lang="de-DE" err="1"/>
              <a:t>takes</a:t>
            </a:r>
            <a:r>
              <a:rPr lang="de-DE"/>
              <a:t> </a:t>
            </a:r>
            <a:r>
              <a:rPr lang="de-DE" err="1"/>
              <a:t>resources</a:t>
            </a:r>
            <a:r>
              <a:rPr lang="de-DE"/>
              <a:t>, </a:t>
            </a:r>
            <a:r>
              <a:rPr lang="de-DE" err="1"/>
              <a:t>makes</a:t>
            </a:r>
            <a:r>
              <a:rPr lang="de-DE"/>
              <a:t> </a:t>
            </a:r>
            <a:r>
              <a:rPr lang="de-DE" err="1"/>
              <a:t>products</a:t>
            </a:r>
            <a:r>
              <a:rPr lang="de-DE"/>
              <a:t> out </a:t>
            </a:r>
            <a:r>
              <a:rPr lang="de-DE" err="1"/>
              <a:t>of</a:t>
            </a:r>
            <a:r>
              <a:rPr lang="de-DE"/>
              <a:t> </a:t>
            </a:r>
            <a:r>
              <a:rPr lang="de-DE" err="1"/>
              <a:t>them</a:t>
            </a:r>
            <a:r>
              <a:rPr lang="de-DE"/>
              <a:t> </a:t>
            </a:r>
            <a:r>
              <a:rPr lang="de-DE" err="1"/>
              <a:t>that</a:t>
            </a:r>
            <a:r>
              <a:rPr lang="de-DE" baseline="0"/>
              <a:t> </a:t>
            </a:r>
            <a:r>
              <a:rPr lang="de-DE" baseline="0" err="1"/>
              <a:t>consumers</a:t>
            </a:r>
            <a:r>
              <a:rPr lang="de-DE" baseline="0"/>
              <a:t> </a:t>
            </a:r>
            <a:r>
              <a:rPr lang="de-DE" baseline="0" err="1"/>
              <a:t>can</a:t>
            </a:r>
            <a:r>
              <a:rPr lang="de-DE" baseline="0"/>
              <a:t> </a:t>
            </a:r>
            <a:r>
              <a:rPr lang="de-DE" baseline="0" err="1"/>
              <a:t>use</a:t>
            </a:r>
            <a:r>
              <a:rPr lang="de-DE" baseline="0"/>
              <a:t> </a:t>
            </a:r>
            <a:r>
              <a:rPr lang="de-DE" baseline="0" err="1"/>
              <a:t>until</a:t>
            </a:r>
            <a:r>
              <a:rPr lang="de-DE" baseline="0"/>
              <a:t> </a:t>
            </a:r>
            <a:r>
              <a:rPr lang="de-DE" baseline="0" err="1"/>
              <a:t>they</a:t>
            </a:r>
            <a:r>
              <a:rPr lang="de-DE" baseline="0"/>
              <a:t> end </a:t>
            </a:r>
            <a:r>
              <a:rPr lang="de-DE" baseline="0" err="1"/>
              <a:t>up</a:t>
            </a:r>
            <a:r>
              <a:rPr lang="de-DE" baseline="0"/>
              <a:t> </a:t>
            </a:r>
            <a:r>
              <a:rPr lang="de-DE" baseline="0" err="1"/>
              <a:t>as</a:t>
            </a:r>
            <a:r>
              <a:rPr lang="de-DE" baseline="0"/>
              <a:t> </a:t>
            </a:r>
            <a:r>
              <a:rPr lang="de-DE" baseline="0" err="1"/>
              <a:t>waste</a:t>
            </a:r>
            <a:r>
              <a:rPr lang="de-DE" baseline="0"/>
              <a:t>. But </a:t>
            </a:r>
            <a:r>
              <a:rPr lang="de-DE" baseline="0" err="1"/>
              <a:t>t</a:t>
            </a:r>
            <a:r>
              <a:rPr lang="de-DE" err="1"/>
              <a:t>here</a:t>
            </a:r>
            <a:r>
              <a:rPr lang="de-DE"/>
              <a:t> </a:t>
            </a:r>
            <a:r>
              <a:rPr lang="de-DE" err="1"/>
              <a:t>is</a:t>
            </a:r>
            <a:r>
              <a:rPr lang="de-DE"/>
              <a:t> </a:t>
            </a:r>
            <a:r>
              <a:rPr lang="de-DE" err="1"/>
              <a:t>no</a:t>
            </a:r>
            <a:r>
              <a:rPr lang="de-DE"/>
              <a:t> </a:t>
            </a:r>
            <a:r>
              <a:rPr lang="de-DE" err="1"/>
              <a:t>waste</a:t>
            </a:r>
            <a:r>
              <a:rPr lang="de-DE"/>
              <a:t> in </a:t>
            </a:r>
            <a:r>
              <a:rPr lang="de-DE" err="1"/>
              <a:t>nature</a:t>
            </a:r>
            <a:r>
              <a:rPr lang="de-DE"/>
              <a:t>, </a:t>
            </a:r>
            <a:r>
              <a:rPr lang="de-DE" err="1"/>
              <a:t>therefore</a:t>
            </a:r>
            <a:r>
              <a:rPr lang="de-DE"/>
              <a:t> </a:t>
            </a:r>
            <a:r>
              <a:rPr lang="de-DE" err="1"/>
              <a:t>we</a:t>
            </a:r>
            <a:r>
              <a:rPr lang="de-DE"/>
              <a:t> </a:t>
            </a:r>
            <a:r>
              <a:rPr lang="de-DE" err="1"/>
              <a:t>should</a:t>
            </a:r>
            <a:r>
              <a:rPr lang="de-DE"/>
              <a:t> </a:t>
            </a:r>
            <a:r>
              <a:rPr lang="de-DE" err="1"/>
              <a:t>consider</a:t>
            </a:r>
            <a:r>
              <a:rPr lang="de-DE"/>
              <a:t> </a:t>
            </a:r>
            <a:r>
              <a:rPr lang="de-DE" err="1"/>
              <a:t>the</a:t>
            </a:r>
            <a:r>
              <a:rPr lang="de-DE"/>
              <a:t> human-made</a:t>
            </a:r>
            <a:r>
              <a:rPr lang="de-DE" baseline="0"/>
              <a:t> </a:t>
            </a:r>
            <a:r>
              <a:rPr lang="de-DE" baseline="0" err="1"/>
              <a:t>concept</a:t>
            </a:r>
            <a:r>
              <a:rPr lang="de-DE" baseline="0"/>
              <a:t> </a:t>
            </a:r>
            <a:r>
              <a:rPr lang="de-DE" baseline="0" err="1"/>
              <a:t>of</a:t>
            </a:r>
            <a:r>
              <a:rPr lang="de-DE" baseline="0"/>
              <a:t> </a:t>
            </a:r>
            <a:r>
              <a:rPr lang="de-DE" baseline="0" err="1"/>
              <a:t>waste</a:t>
            </a:r>
            <a:r>
              <a:rPr lang="de-DE" baseline="0"/>
              <a:t> </a:t>
            </a:r>
            <a:r>
              <a:rPr lang="en-US" sz="1200"/>
              <a:t>as a design flaw rather than as inevitable by-products of the things we make. </a:t>
            </a:r>
            <a:r>
              <a:rPr lang="de-DE" err="1"/>
              <a:t>Whereas</a:t>
            </a:r>
            <a:r>
              <a:rPr lang="de-DE" baseline="0"/>
              <a:t> </a:t>
            </a:r>
            <a:r>
              <a:rPr lang="de-DE" baseline="0" err="1"/>
              <a:t>the</a:t>
            </a:r>
            <a:r>
              <a:rPr lang="de-DE" baseline="0"/>
              <a:t> linear </a:t>
            </a:r>
            <a:r>
              <a:rPr lang="de-DE" baseline="0" err="1"/>
              <a:t>economy</a:t>
            </a:r>
            <a:r>
              <a:rPr lang="de-DE" baseline="0"/>
              <a:t> </a:t>
            </a:r>
            <a:r>
              <a:rPr lang="de-DE" baseline="0" err="1"/>
              <a:t>usually</a:t>
            </a:r>
            <a:r>
              <a:rPr lang="de-DE" baseline="0"/>
              <a:t> </a:t>
            </a:r>
            <a:r>
              <a:rPr lang="de-DE" baseline="0" err="1"/>
              <a:t>starts</a:t>
            </a:r>
            <a:r>
              <a:rPr lang="de-DE" baseline="0"/>
              <a:t> </a:t>
            </a:r>
            <a:r>
              <a:rPr lang="de-DE" baseline="0" err="1"/>
              <a:t>to</a:t>
            </a:r>
            <a:r>
              <a:rPr lang="de-DE" baseline="0"/>
              <a:t> </a:t>
            </a:r>
            <a:r>
              <a:rPr lang="de-DE" baseline="0" err="1"/>
              <a:t>think</a:t>
            </a:r>
            <a:r>
              <a:rPr lang="de-DE" baseline="0"/>
              <a:t> </a:t>
            </a:r>
            <a:r>
              <a:rPr lang="de-DE" baseline="0" err="1"/>
              <a:t>about</a:t>
            </a:r>
            <a:r>
              <a:rPr lang="de-DE" baseline="0"/>
              <a:t> </a:t>
            </a:r>
            <a:r>
              <a:rPr lang="de-DE" baseline="0" err="1"/>
              <a:t>disposal</a:t>
            </a:r>
            <a:r>
              <a:rPr lang="de-DE" baseline="0"/>
              <a:t> </a:t>
            </a:r>
            <a:r>
              <a:rPr lang="de-DE" baseline="0" err="1"/>
              <a:t>or</a:t>
            </a:r>
            <a:r>
              <a:rPr lang="de-DE" baseline="0"/>
              <a:t> </a:t>
            </a:r>
            <a:r>
              <a:rPr lang="de-DE" baseline="0" err="1"/>
              <a:t>recycling</a:t>
            </a:r>
            <a:r>
              <a:rPr lang="de-DE" baseline="0"/>
              <a:t> at end </a:t>
            </a:r>
            <a:r>
              <a:rPr lang="de-DE" baseline="0" err="1"/>
              <a:t>of</a:t>
            </a:r>
            <a:r>
              <a:rPr lang="de-DE" baseline="0"/>
              <a:t> </a:t>
            </a:r>
            <a:r>
              <a:rPr lang="de-DE" baseline="0" err="1"/>
              <a:t>life</a:t>
            </a:r>
            <a:r>
              <a:rPr lang="de-DE" baseline="0"/>
              <a:t> </a:t>
            </a:r>
            <a:r>
              <a:rPr lang="de-DE" baseline="0" err="1"/>
              <a:t>of</a:t>
            </a:r>
            <a:r>
              <a:rPr lang="de-DE" baseline="0"/>
              <a:t> a </a:t>
            </a:r>
            <a:r>
              <a:rPr lang="de-DE" baseline="0" err="1"/>
              <a:t>product</a:t>
            </a:r>
            <a:r>
              <a:rPr lang="de-DE" baseline="0"/>
              <a:t>, </a:t>
            </a:r>
            <a:r>
              <a:rPr lang="de-DE" baseline="0" err="1"/>
              <a:t>the</a:t>
            </a:r>
            <a:r>
              <a:rPr lang="de-DE" baseline="0"/>
              <a:t> </a:t>
            </a:r>
            <a:r>
              <a:rPr lang="de-DE" baseline="0" err="1"/>
              <a:t>circular</a:t>
            </a:r>
            <a:r>
              <a:rPr lang="de-DE" baseline="0"/>
              <a:t> </a:t>
            </a:r>
            <a:r>
              <a:rPr lang="de-DE" baseline="0" err="1"/>
              <a:t>economy</a:t>
            </a:r>
            <a:r>
              <a:rPr lang="de-DE" baseline="0"/>
              <a:t> </a:t>
            </a:r>
            <a:r>
              <a:rPr lang="de-DE" baseline="0" err="1"/>
              <a:t>aims</a:t>
            </a:r>
            <a:r>
              <a:rPr lang="de-DE" baseline="0"/>
              <a:t> </a:t>
            </a:r>
            <a:r>
              <a:rPr lang="de-DE" baseline="0" err="1"/>
              <a:t>to</a:t>
            </a:r>
            <a:r>
              <a:rPr lang="de-DE" baseline="0"/>
              <a:t> </a:t>
            </a:r>
            <a:r>
              <a:rPr lang="de-DE" baseline="0" err="1"/>
              <a:t>eliminate</a:t>
            </a:r>
            <a:r>
              <a:rPr lang="de-DE" baseline="0"/>
              <a:t> </a:t>
            </a:r>
            <a:r>
              <a:rPr lang="de-DE" baseline="0" err="1"/>
              <a:t>waste</a:t>
            </a:r>
            <a:r>
              <a:rPr lang="de-DE" baseline="0"/>
              <a:t> </a:t>
            </a:r>
            <a:r>
              <a:rPr lang="de-DE" baseline="0" err="1"/>
              <a:t>and</a:t>
            </a:r>
            <a:r>
              <a:rPr lang="de-DE" baseline="0"/>
              <a:t> </a:t>
            </a:r>
            <a:r>
              <a:rPr lang="de-DE" baseline="0" err="1"/>
              <a:t>pollution</a:t>
            </a:r>
            <a:r>
              <a:rPr lang="de-DE" baseline="0"/>
              <a:t> </a:t>
            </a:r>
            <a:r>
              <a:rPr lang="de-DE" baseline="0" err="1"/>
              <a:t>initially</a:t>
            </a:r>
            <a:r>
              <a:rPr lang="de-DE" baseline="0"/>
              <a:t> at design </a:t>
            </a:r>
            <a:r>
              <a:rPr lang="de-DE" baseline="0" err="1"/>
              <a:t>stage</a:t>
            </a:r>
            <a:r>
              <a:rPr lang="de-DE" baseline="0"/>
              <a:t>. A </a:t>
            </a:r>
            <a:r>
              <a:rPr lang="de-DE" baseline="0" err="1"/>
              <a:t>producer</a:t>
            </a:r>
            <a:r>
              <a:rPr lang="de-DE" baseline="0"/>
              <a:t> in </a:t>
            </a:r>
            <a:r>
              <a:rPr lang="de-DE" baseline="0" err="1"/>
              <a:t>the</a:t>
            </a:r>
            <a:r>
              <a:rPr lang="de-DE" baseline="0"/>
              <a:t> </a:t>
            </a:r>
            <a:r>
              <a:rPr lang="de-DE" baseline="0" err="1"/>
              <a:t>circular</a:t>
            </a:r>
            <a:r>
              <a:rPr lang="de-DE" baseline="0"/>
              <a:t> </a:t>
            </a:r>
            <a:r>
              <a:rPr lang="de-DE" baseline="0" err="1"/>
              <a:t>economy</a:t>
            </a:r>
            <a:r>
              <a:rPr lang="de-DE" baseline="0"/>
              <a:t> </a:t>
            </a:r>
            <a:r>
              <a:rPr lang="de-DE" baseline="0" err="1"/>
              <a:t>takes</a:t>
            </a:r>
            <a:r>
              <a:rPr lang="de-DE" baseline="0"/>
              <a:t> </a:t>
            </a:r>
            <a:r>
              <a:rPr lang="de-DE" baseline="0" err="1"/>
              <a:t>responsibility</a:t>
            </a:r>
            <a:r>
              <a:rPr lang="de-DE" baseline="0"/>
              <a:t> </a:t>
            </a:r>
            <a:r>
              <a:rPr lang="de-DE" baseline="0" err="1"/>
              <a:t>for</a:t>
            </a:r>
            <a:r>
              <a:rPr lang="de-DE" baseline="0"/>
              <a:t> </a:t>
            </a:r>
            <a:r>
              <a:rPr lang="de-DE" baseline="0" err="1"/>
              <a:t>the</a:t>
            </a:r>
            <a:r>
              <a:rPr lang="de-DE" baseline="0"/>
              <a:t> </a:t>
            </a:r>
            <a:r>
              <a:rPr lang="de-DE" baseline="0" err="1"/>
              <a:t>whole</a:t>
            </a:r>
            <a:r>
              <a:rPr lang="de-DE" baseline="0"/>
              <a:t> </a:t>
            </a:r>
            <a:r>
              <a:rPr lang="de-DE" baseline="0" err="1"/>
              <a:t>lifecycle</a:t>
            </a:r>
            <a:r>
              <a:rPr lang="de-DE" baseline="0"/>
              <a:t> </a:t>
            </a:r>
            <a:r>
              <a:rPr lang="de-DE" baseline="0" err="1"/>
              <a:t>of</a:t>
            </a:r>
            <a:r>
              <a:rPr lang="de-DE" baseline="0"/>
              <a:t> a </a:t>
            </a:r>
            <a:r>
              <a:rPr lang="de-DE" baseline="0" err="1"/>
              <a:t>product</a:t>
            </a:r>
            <a:r>
              <a:rPr lang="de-DE" baseline="0"/>
              <a:t>.</a:t>
            </a:r>
          </a:p>
          <a:p>
            <a:pPr marL="171450" indent="-171450">
              <a:buFontTx/>
              <a:buChar char="-"/>
            </a:pPr>
            <a:r>
              <a:rPr lang="de-DE" baseline="0"/>
              <a:t>The </a:t>
            </a:r>
            <a:r>
              <a:rPr lang="de-DE" baseline="0" err="1"/>
              <a:t>key</a:t>
            </a:r>
            <a:r>
              <a:rPr lang="de-DE" baseline="0"/>
              <a:t> </a:t>
            </a:r>
            <a:r>
              <a:rPr lang="de-DE" baseline="0" err="1"/>
              <a:t>concept</a:t>
            </a:r>
            <a:r>
              <a:rPr lang="de-DE" baseline="0"/>
              <a:t> </a:t>
            </a:r>
            <a:r>
              <a:rPr lang="de-DE" baseline="0" err="1"/>
              <a:t>to</a:t>
            </a:r>
            <a:r>
              <a:rPr lang="de-DE" baseline="0"/>
              <a:t> </a:t>
            </a:r>
            <a:r>
              <a:rPr lang="de-DE" baseline="0" err="1"/>
              <a:t>decouple</a:t>
            </a:r>
            <a:r>
              <a:rPr lang="de-DE" baseline="0"/>
              <a:t> </a:t>
            </a:r>
            <a:r>
              <a:rPr lang="de-DE" baseline="0" err="1"/>
              <a:t>growth</a:t>
            </a:r>
            <a:r>
              <a:rPr lang="de-DE" baseline="0"/>
              <a:t> from </a:t>
            </a:r>
            <a:r>
              <a:rPr lang="de-DE" baseline="0" err="1"/>
              <a:t>use</a:t>
            </a:r>
            <a:r>
              <a:rPr lang="de-DE" baseline="0"/>
              <a:t> </a:t>
            </a:r>
            <a:r>
              <a:rPr lang="de-DE" baseline="0" err="1"/>
              <a:t>of</a:t>
            </a:r>
            <a:r>
              <a:rPr lang="de-DE" baseline="0"/>
              <a:t> finite </a:t>
            </a:r>
            <a:r>
              <a:rPr lang="de-DE" baseline="0" err="1"/>
              <a:t>resources</a:t>
            </a:r>
            <a:r>
              <a:rPr lang="de-DE" baseline="0"/>
              <a:t> </a:t>
            </a:r>
            <a:r>
              <a:rPr lang="de-DE" baseline="0" err="1"/>
              <a:t>is</a:t>
            </a:r>
            <a:r>
              <a:rPr lang="de-DE" baseline="0"/>
              <a:t> </a:t>
            </a:r>
            <a:r>
              <a:rPr lang="de-DE" baseline="0" err="1"/>
              <a:t>to</a:t>
            </a:r>
            <a:r>
              <a:rPr lang="de-DE" baseline="0"/>
              <a:t> </a:t>
            </a:r>
            <a:r>
              <a:rPr lang="de-DE" baseline="0" err="1"/>
              <a:t>keep</a:t>
            </a:r>
            <a:r>
              <a:rPr lang="de-DE" baseline="0"/>
              <a:t> </a:t>
            </a:r>
            <a:r>
              <a:rPr lang="de-DE" baseline="0" err="1"/>
              <a:t>products</a:t>
            </a:r>
            <a:r>
              <a:rPr lang="de-DE" baseline="0"/>
              <a:t> </a:t>
            </a:r>
            <a:r>
              <a:rPr lang="de-DE" baseline="0" err="1"/>
              <a:t>and</a:t>
            </a:r>
            <a:r>
              <a:rPr lang="de-DE" baseline="0"/>
              <a:t> </a:t>
            </a:r>
            <a:r>
              <a:rPr lang="de-DE" baseline="0" err="1"/>
              <a:t>materials</a:t>
            </a:r>
            <a:r>
              <a:rPr lang="de-DE" baseline="0"/>
              <a:t> in </a:t>
            </a:r>
            <a:r>
              <a:rPr lang="de-DE" baseline="0" err="1"/>
              <a:t>use</a:t>
            </a:r>
            <a:r>
              <a:rPr lang="de-DE" baseline="0"/>
              <a:t> </a:t>
            </a:r>
            <a:r>
              <a:rPr lang="de-DE" baseline="0" err="1"/>
              <a:t>as</a:t>
            </a:r>
            <a:r>
              <a:rPr lang="de-DE" baseline="0"/>
              <a:t> </a:t>
            </a:r>
            <a:r>
              <a:rPr lang="de-DE" baseline="0" err="1"/>
              <a:t>long</a:t>
            </a:r>
            <a:r>
              <a:rPr lang="de-DE" baseline="0"/>
              <a:t> </a:t>
            </a:r>
            <a:r>
              <a:rPr lang="de-DE" baseline="0" err="1"/>
              <a:t>as</a:t>
            </a:r>
            <a:r>
              <a:rPr lang="de-DE" baseline="0"/>
              <a:t> </a:t>
            </a:r>
            <a:r>
              <a:rPr lang="de-DE" baseline="0" err="1"/>
              <a:t>possible</a:t>
            </a:r>
            <a:r>
              <a:rPr lang="de-DE" baseline="0"/>
              <a:t> </a:t>
            </a:r>
            <a:r>
              <a:rPr lang="de-DE" baseline="0" err="1"/>
              <a:t>and</a:t>
            </a:r>
            <a:r>
              <a:rPr lang="de-DE" baseline="0"/>
              <a:t> </a:t>
            </a:r>
            <a:r>
              <a:rPr lang="de-DE" baseline="0" err="1"/>
              <a:t>to</a:t>
            </a:r>
            <a:r>
              <a:rPr lang="de-DE" baseline="0"/>
              <a:t> </a:t>
            </a:r>
            <a:r>
              <a:rPr lang="de-DE" baseline="0" err="1"/>
              <a:t>circulate</a:t>
            </a:r>
            <a:r>
              <a:rPr lang="de-DE" baseline="0"/>
              <a:t> </a:t>
            </a:r>
            <a:r>
              <a:rPr lang="de-DE" baseline="0" err="1"/>
              <a:t>them</a:t>
            </a:r>
            <a:r>
              <a:rPr lang="de-DE" baseline="0"/>
              <a:t> at </a:t>
            </a:r>
            <a:r>
              <a:rPr lang="de-DE" baseline="0" err="1"/>
              <a:t>their</a:t>
            </a:r>
            <a:r>
              <a:rPr lang="de-DE" baseline="0"/>
              <a:t> </a:t>
            </a:r>
            <a:r>
              <a:rPr lang="de-DE" baseline="0" err="1"/>
              <a:t>highest</a:t>
            </a:r>
            <a:r>
              <a:rPr lang="de-DE" baseline="0"/>
              <a:t> </a:t>
            </a:r>
            <a:r>
              <a:rPr lang="de-DE" baseline="0" err="1"/>
              <a:t>value</a:t>
            </a:r>
            <a:r>
              <a:rPr lang="de-DE" baseline="0"/>
              <a:t>. Products </a:t>
            </a:r>
            <a:r>
              <a:rPr lang="de-DE" baseline="0" err="1"/>
              <a:t>are</a:t>
            </a:r>
            <a:r>
              <a:rPr lang="de-DE" baseline="0"/>
              <a:t> </a:t>
            </a:r>
            <a:r>
              <a:rPr lang="de-DE" baseline="0" err="1"/>
              <a:t>designed</a:t>
            </a:r>
            <a:r>
              <a:rPr lang="de-DE" baseline="0"/>
              <a:t> </a:t>
            </a:r>
            <a:r>
              <a:rPr lang="de-DE" baseline="0" err="1"/>
              <a:t>to</a:t>
            </a:r>
            <a:r>
              <a:rPr lang="de-DE" baseline="0"/>
              <a:t> </a:t>
            </a:r>
            <a:r>
              <a:rPr lang="de-DE" baseline="0" err="1"/>
              <a:t>be</a:t>
            </a:r>
            <a:r>
              <a:rPr lang="de-DE" baseline="0"/>
              <a:t> </a:t>
            </a:r>
            <a:r>
              <a:rPr lang="de-DE" baseline="0" err="1"/>
              <a:t>reused</a:t>
            </a:r>
            <a:r>
              <a:rPr lang="de-DE" baseline="0"/>
              <a:t>, </a:t>
            </a:r>
            <a:r>
              <a:rPr lang="de-DE" baseline="0" err="1"/>
              <a:t>repaired</a:t>
            </a:r>
            <a:r>
              <a:rPr lang="de-DE" baseline="0"/>
              <a:t>, </a:t>
            </a:r>
            <a:r>
              <a:rPr lang="de-DE" baseline="0" err="1"/>
              <a:t>remanufactured</a:t>
            </a:r>
            <a:r>
              <a:rPr lang="de-DE" baseline="0"/>
              <a:t> </a:t>
            </a:r>
            <a:r>
              <a:rPr lang="de-DE" baseline="0" err="1"/>
              <a:t>and</a:t>
            </a:r>
            <a:r>
              <a:rPr lang="de-DE" baseline="0"/>
              <a:t> </a:t>
            </a:r>
            <a:r>
              <a:rPr lang="de-DE" baseline="0" err="1"/>
              <a:t>if</a:t>
            </a:r>
            <a:r>
              <a:rPr lang="de-DE" baseline="0"/>
              <a:t> </a:t>
            </a:r>
            <a:r>
              <a:rPr lang="de-DE" baseline="0" err="1"/>
              <a:t>this</a:t>
            </a:r>
            <a:r>
              <a:rPr lang="de-DE" baseline="0"/>
              <a:t> </a:t>
            </a:r>
            <a:r>
              <a:rPr lang="de-DE" baseline="0" err="1"/>
              <a:t>is</a:t>
            </a:r>
            <a:r>
              <a:rPr lang="de-DE" baseline="0"/>
              <a:t> not </a:t>
            </a:r>
            <a:r>
              <a:rPr lang="de-DE" baseline="0" err="1"/>
              <a:t>possible</a:t>
            </a:r>
            <a:r>
              <a:rPr lang="de-DE" baseline="0"/>
              <a:t> </a:t>
            </a:r>
            <a:r>
              <a:rPr lang="de-DE" baseline="0" err="1"/>
              <a:t>recycled</a:t>
            </a:r>
            <a:r>
              <a:rPr lang="de-DE" baseline="0"/>
              <a:t>. </a:t>
            </a:r>
          </a:p>
          <a:p>
            <a:pPr marL="171450" indent="-171450">
              <a:buFontTx/>
              <a:buChar char="-"/>
            </a:pPr>
            <a:r>
              <a:rPr lang="de-DE" baseline="0"/>
              <a:t>Linear </a:t>
            </a:r>
            <a:r>
              <a:rPr lang="de-DE" baseline="0" err="1"/>
              <a:t>economy</a:t>
            </a:r>
            <a:r>
              <a:rPr lang="de-DE" baseline="0"/>
              <a:t> </a:t>
            </a:r>
            <a:r>
              <a:rPr lang="de-DE" baseline="0" err="1"/>
              <a:t>has</a:t>
            </a:r>
            <a:r>
              <a:rPr lang="de-DE" baseline="0"/>
              <a:t> </a:t>
            </a:r>
            <a:r>
              <a:rPr lang="de-DE" baseline="0" err="1"/>
              <a:t>destroyed</a:t>
            </a:r>
            <a:r>
              <a:rPr lang="de-DE" baseline="0"/>
              <a:t> </a:t>
            </a:r>
            <a:r>
              <a:rPr lang="de-DE" baseline="0" err="1"/>
              <a:t>the</a:t>
            </a:r>
            <a:r>
              <a:rPr lang="de-DE" baseline="0"/>
              <a:t> </a:t>
            </a:r>
            <a:r>
              <a:rPr lang="de-DE" baseline="0" err="1"/>
              <a:t>balance</a:t>
            </a:r>
            <a:r>
              <a:rPr lang="de-DE" baseline="0"/>
              <a:t> </a:t>
            </a:r>
            <a:r>
              <a:rPr lang="de-DE" baseline="0" err="1"/>
              <a:t>of</a:t>
            </a:r>
            <a:r>
              <a:rPr lang="de-DE" baseline="0"/>
              <a:t> </a:t>
            </a:r>
            <a:r>
              <a:rPr lang="de-DE" baseline="0" err="1"/>
              <a:t>our</a:t>
            </a:r>
            <a:r>
              <a:rPr lang="de-DE" baseline="0"/>
              <a:t> </a:t>
            </a:r>
            <a:r>
              <a:rPr lang="de-DE" baseline="0" err="1"/>
              <a:t>natural</a:t>
            </a:r>
            <a:r>
              <a:rPr lang="de-DE" baseline="0"/>
              <a:t> </a:t>
            </a:r>
            <a:r>
              <a:rPr lang="de-DE" baseline="0" err="1"/>
              <a:t>ecosystems</a:t>
            </a:r>
            <a:r>
              <a:rPr lang="de-DE" baseline="0"/>
              <a:t>. </a:t>
            </a:r>
            <a:r>
              <a:rPr lang="de-DE" baseline="0" err="1"/>
              <a:t>To</a:t>
            </a:r>
            <a:r>
              <a:rPr lang="de-DE" baseline="0"/>
              <a:t> </a:t>
            </a:r>
            <a:r>
              <a:rPr lang="de-DE" baseline="0" err="1"/>
              <a:t>ensure</a:t>
            </a:r>
            <a:r>
              <a:rPr lang="de-DE" baseline="0"/>
              <a:t> </a:t>
            </a:r>
            <a:r>
              <a:rPr lang="de-DE" baseline="0" err="1"/>
              <a:t>supply</a:t>
            </a:r>
            <a:r>
              <a:rPr lang="de-DE" baseline="0"/>
              <a:t> </a:t>
            </a:r>
            <a:r>
              <a:rPr lang="de-DE" baseline="0" err="1"/>
              <a:t>of</a:t>
            </a:r>
            <a:r>
              <a:rPr lang="de-DE" baseline="0"/>
              <a:t> </a:t>
            </a:r>
            <a:r>
              <a:rPr lang="de-DE" baseline="0" err="1"/>
              <a:t>fresh</a:t>
            </a:r>
            <a:r>
              <a:rPr lang="de-DE" baseline="0"/>
              <a:t> air, </a:t>
            </a:r>
            <a:r>
              <a:rPr lang="de-DE" baseline="0" err="1"/>
              <a:t>potable</a:t>
            </a:r>
            <a:r>
              <a:rPr lang="de-DE" baseline="0"/>
              <a:t> </a:t>
            </a:r>
            <a:r>
              <a:rPr lang="de-DE" baseline="0" err="1"/>
              <a:t>water</a:t>
            </a:r>
            <a:r>
              <a:rPr lang="de-DE" baseline="0"/>
              <a:t> </a:t>
            </a:r>
            <a:r>
              <a:rPr lang="de-DE" baseline="0" err="1"/>
              <a:t>and</a:t>
            </a:r>
            <a:r>
              <a:rPr lang="de-DE" baseline="0"/>
              <a:t> fertile </a:t>
            </a:r>
            <a:r>
              <a:rPr lang="de-DE" baseline="0" err="1"/>
              <a:t>soils</a:t>
            </a:r>
            <a:r>
              <a:rPr lang="de-DE" baseline="0"/>
              <a:t> </a:t>
            </a:r>
            <a:r>
              <a:rPr lang="de-DE" baseline="0" err="1"/>
              <a:t>we</a:t>
            </a:r>
            <a:r>
              <a:rPr lang="de-DE" baseline="0"/>
              <a:t> </a:t>
            </a:r>
            <a:r>
              <a:rPr lang="de-DE" baseline="0" err="1"/>
              <a:t>need</a:t>
            </a:r>
            <a:r>
              <a:rPr lang="de-DE" baseline="0"/>
              <a:t> not </a:t>
            </a:r>
            <a:r>
              <a:rPr lang="de-DE" baseline="0" err="1"/>
              <a:t>only</a:t>
            </a:r>
            <a:r>
              <a:rPr lang="de-DE" baseline="0"/>
              <a:t> </a:t>
            </a:r>
            <a:r>
              <a:rPr lang="de-DE" baseline="0" err="1"/>
              <a:t>to</a:t>
            </a:r>
            <a:r>
              <a:rPr lang="de-DE" baseline="0"/>
              <a:t> </a:t>
            </a:r>
            <a:r>
              <a:rPr lang="de-DE" baseline="0" err="1"/>
              <a:t>reduce</a:t>
            </a:r>
            <a:r>
              <a:rPr lang="de-DE" baseline="0"/>
              <a:t> </a:t>
            </a:r>
            <a:r>
              <a:rPr lang="de-DE" baseline="0" err="1"/>
              <a:t>emissions</a:t>
            </a:r>
            <a:r>
              <a:rPr lang="de-DE" baseline="0"/>
              <a:t> </a:t>
            </a:r>
            <a:r>
              <a:rPr lang="de-DE" baseline="0" err="1"/>
              <a:t>and</a:t>
            </a:r>
            <a:r>
              <a:rPr lang="de-DE" baseline="0"/>
              <a:t> </a:t>
            </a:r>
            <a:r>
              <a:rPr lang="de-DE" baseline="0" err="1"/>
              <a:t>contamination</a:t>
            </a:r>
            <a:r>
              <a:rPr lang="de-DE" baseline="0"/>
              <a:t>, but also </a:t>
            </a:r>
            <a:r>
              <a:rPr lang="de-DE" baseline="0" err="1"/>
              <a:t>to</a:t>
            </a:r>
            <a:r>
              <a:rPr lang="de-DE" baseline="0"/>
              <a:t> promote </a:t>
            </a:r>
            <a:r>
              <a:rPr lang="de-DE" baseline="0" err="1"/>
              <a:t>biodiversity</a:t>
            </a:r>
            <a:r>
              <a:rPr lang="de-DE" baseline="0"/>
              <a:t> </a:t>
            </a:r>
            <a:r>
              <a:rPr lang="de-DE" baseline="0" err="1"/>
              <a:t>and</a:t>
            </a:r>
            <a:r>
              <a:rPr lang="de-DE" baseline="0"/>
              <a:t> </a:t>
            </a:r>
            <a:r>
              <a:rPr lang="de-DE" baseline="0" err="1"/>
              <a:t>natural</a:t>
            </a:r>
            <a:r>
              <a:rPr lang="de-DE" baseline="0"/>
              <a:t> </a:t>
            </a:r>
            <a:r>
              <a:rPr lang="de-DE" baseline="0" err="1"/>
              <a:t>loops</a:t>
            </a:r>
            <a:r>
              <a:rPr lang="de-DE" baseline="0"/>
              <a:t>, e.g. </a:t>
            </a:r>
            <a:r>
              <a:rPr lang="de-DE" baseline="0" err="1"/>
              <a:t>by</a:t>
            </a:r>
            <a:r>
              <a:rPr lang="de-DE" baseline="0"/>
              <a:t> </a:t>
            </a:r>
            <a:r>
              <a:rPr lang="de-DE" baseline="0" err="1"/>
              <a:t>avoiding</a:t>
            </a:r>
            <a:r>
              <a:rPr lang="de-DE" baseline="0"/>
              <a:t> </a:t>
            </a:r>
            <a:r>
              <a:rPr lang="de-DE" baseline="0" err="1"/>
              <a:t>hazardous</a:t>
            </a:r>
            <a:r>
              <a:rPr lang="de-DE" baseline="0"/>
              <a:t> </a:t>
            </a:r>
            <a:r>
              <a:rPr lang="de-DE" baseline="0" err="1"/>
              <a:t>materials</a:t>
            </a:r>
            <a:r>
              <a:rPr lang="de-DE" baseline="0"/>
              <a:t>, </a:t>
            </a:r>
            <a:r>
              <a:rPr lang="de-DE" baseline="0" err="1"/>
              <a:t>returning</a:t>
            </a:r>
            <a:r>
              <a:rPr lang="de-DE" baseline="0"/>
              <a:t> </a:t>
            </a:r>
            <a:r>
              <a:rPr lang="de-DE" baseline="0" err="1"/>
              <a:t>biodegradable</a:t>
            </a:r>
            <a:r>
              <a:rPr lang="de-DE" baseline="0"/>
              <a:t> </a:t>
            </a:r>
            <a:r>
              <a:rPr lang="de-DE" baseline="0" err="1"/>
              <a:t>and</a:t>
            </a:r>
            <a:r>
              <a:rPr lang="de-DE" baseline="0"/>
              <a:t> </a:t>
            </a:r>
            <a:r>
              <a:rPr lang="de-DE" baseline="0" err="1"/>
              <a:t>compostable</a:t>
            </a:r>
            <a:r>
              <a:rPr lang="de-DE" baseline="0"/>
              <a:t> </a:t>
            </a:r>
            <a:r>
              <a:rPr lang="de-DE" baseline="0" err="1"/>
              <a:t>materials</a:t>
            </a:r>
            <a:r>
              <a:rPr lang="de-DE" baseline="0"/>
              <a:t> </a:t>
            </a:r>
            <a:r>
              <a:rPr lang="de-DE" baseline="0" err="1"/>
              <a:t>to</a:t>
            </a:r>
            <a:r>
              <a:rPr lang="de-DE" baseline="0"/>
              <a:t> </a:t>
            </a:r>
            <a:r>
              <a:rPr lang="de-DE" baseline="0" err="1"/>
              <a:t>the</a:t>
            </a:r>
            <a:r>
              <a:rPr lang="de-DE" baseline="0"/>
              <a:t> </a:t>
            </a:r>
            <a:r>
              <a:rPr lang="de-DE" baseline="0" err="1"/>
              <a:t>biological</a:t>
            </a:r>
            <a:r>
              <a:rPr lang="de-DE" baseline="0"/>
              <a:t> </a:t>
            </a:r>
            <a:r>
              <a:rPr lang="de-DE" baseline="0" err="1"/>
              <a:t>cycle</a:t>
            </a:r>
            <a:r>
              <a:rPr lang="de-DE" baseline="0"/>
              <a:t> </a:t>
            </a:r>
            <a:r>
              <a:rPr lang="de-DE" baseline="0" err="1"/>
              <a:t>making</a:t>
            </a:r>
            <a:r>
              <a:rPr lang="de-DE" baseline="0"/>
              <a:t> </a:t>
            </a:r>
            <a:r>
              <a:rPr lang="de-DE" baseline="0" err="1"/>
              <a:t>sustainable</a:t>
            </a:r>
            <a:r>
              <a:rPr lang="de-DE" baseline="0"/>
              <a:t> </a:t>
            </a:r>
            <a:r>
              <a:rPr lang="de-DE" baseline="0" err="1"/>
              <a:t>use</a:t>
            </a:r>
            <a:r>
              <a:rPr lang="de-DE" baseline="0"/>
              <a:t> </a:t>
            </a:r>
            <a:r>
              <a:rPr lang="de-DE" baseline="0" err="1"/>
              <a:t>of</a:t>
            </a:r>
            <a:r>
              <a:rPr lang="de-DE" baseline="0"/>
              <a:t> </a:t>
            </a:r>
            <a:r>
              <a:rPr lang="de-DE" baseline="0" err="1"/>
              <a:t>water</a:t>
            </a:r>
            <a:r>
              <a:rPr lang="de-DE" baseline="0"/>
              <a:t>.</a:t>
            </a:r>
          </a:p>
          <a:p>
            <a:pPr marL="0" indent="0">
              <a:buFontTx/>
              <a:buNone/>
            </a:pPr>
            <a:endParaRPr lang="de-DE" baseline="0"/>
          </a:p>
          <a:p>
            <a:pPr marL="0" indent="0">
              <a:buFontTx/>
              <a:buNone/>
            </a:pPr>
            <a:r>
              <a:rPr lang="de-DE" baseline="0"/>
              <a:t>In </a:t>
            </a:r>
            <a:r>
              <a:rPr lang="de-DE" baseline="0" err="1"/>
              <a:t>green</a:t>
            </a:r>
            <a:r>
              <a:rPr lang="de-DE" baseline="0"/>
              <a:t> </a:t>
            </a:r>
            <a:r>
              <a:rPr lang="de-DE" baseline="0" err="1"/>
              <a:t>you</a:t>
            </a:r>
            <a:r>
              <a:rPr lang="de-DE" baseline="0"/>
              <a:t> </a:t>
            </a:r>
            <a:r>
              <a:rPr lang="de-DE" baseline="0" err="1"/>
              <a:t>see</a:t>
            </a:r>
            <a:r>
              <a:rPr lang="de-DE" baseline="0"/>
              <a:t> </a:t>
            </a:r>
            <a:r>
              <a:rPr lang="de-DE" baseline="0" err="1"/>
              <a:t>the</a:t>
            </a:r>
            <a:r>
              <a:rPr lang="de-DE" baseline="0"/>
              <a:t> </a:t>
            </a:r>
            <a:r>
              <a:rPr lang="de-DE" baseline="0" err="1"/>
              <a:t>circular</a:t>
            </a:r>
            <a:r>
              <a:rPr lang="de-DE" baseline="0"/>
              <a:t> </a:t>
            </a:r>
            <a:r>
              <a:rPr lang="de-DE" baseline="0" err="1"/>
              <a:t>strategies</a:t>
            </a:r>
            <a:r>
              <a:rPr lang="de-DE" baseline="0"/>
              <a:t> </a:t>
            </a:r>
            <a:r>
              <a:rPr lang="de-DE" baseline="0" err="1"/>
              <a:t>that</a:t>
            </a:r>
            <a:r>
              <a:rPr lang="de-DE" baseline="0"/>
              <a:t> </a:t>
            </a:r>
            <a:r>
              <a:rPr lang="de-DE" baseline="0" err="1"/>
              <a:t>can</a:t>
            </a:r>
            <a:r>
              <a:rPr lang="de-DE" baseline="0"/>
              <a:t> </a:t>
            </a:r>
            <a:r>
              <a:rPr lang="de-DE" baseline="0" err="1"/>
              <a:t>be</a:t>
            </a:r>
            <a:r>
              <a:rPr lang="de-DE" baseline="0"/>
              <a:t> </a:t>
            </a:r>
            <a:r>
              <a:rPr lang="de-DE" baseline="0" err="1"/>
              <a:t>applied</a:t>
            </a:r>
            <a:r>
              <a:rPr lang="de-DE" baseline="0"/>
              <a:t> </a:t>
            </a:r>
            <a:r>
              <a:rPr lang="de-DE" baseline="0" err="1"/>
              <a:t>to</a:t>
            </a:r>
            <a:r>
              <a:rPr lang="de-DE" baseline="0"/>
              <a:t> </a:t>
            </a:r>
            <a:r>
              <a:rPr lang="de-DE" baseline="0" err="1"/>
              <a:t>the</a:t>
            </a:r>
            <a:r>
              <a:rPr lang="de-DE" baseline="0"/>
              <a:t> material </a:t>
            </a:r>
            <a:r>
              <a:rPr lang="de-DE" baseline="0" err="1"/>
              <a:t>and</a:t>
            </a:r>
            <a:r>
              <a:rPr lang="de-DE" baseline="0"/>
              <a:t> </a:t>
            </a:r>
            <a:r>
              <a:rPr lang="de-DE" baseline="0" err="1"/>
              <a:t>energy</a:t>
            </a:r>
            <a:r>
              <a:rPr lang="de-DE" baseline="0"/>
              <a:t> </a:t>
            </a:r>
            <a:r>
              <a:rPr lang="de-DE" baseline="0" err="1"/>
              <a:t>flows</a:t>
            </a:r>
            <a:r>
              <a:rPr lang="de-DE" baseline="0"/>
              <a:t> </a:t>
            </a:r>
            <a:r>
              <a:rPr lang="de-DE" baseline="0" err="1"/>
              <a:t>of</a:t>
            </a:r>
            <a:r>
              <a:rPr lang="de-DE" baseline="0"/>
              <a:t> </a:t>
            </a:r>
            <a:r>
              <a:rPr lang="de-DE" baseline="0" err="1"/>
              <a:t>any</a:t>
            </a:r>
            <a:r>
              <a:rPr lang="de-DE" baseline="0"/>
              <a:t> </a:t>
            </a:r>
            <a:r>
              <a:rPr lang="de-DE" baseline="0" err="1"/>
              <a:t>business</a:t>
            </a:r>
            <a:r>
              <a:rPr lang="de-DE" baseline="0"/>
              <a:t>:</a:t>
            </a:r>
          </a:p>
          <a:p>
            <a:pPr marL="171450" indent="-171450">
              <a:buFont typeface="Symbol" panose="05050102010706020507" pitchFamily="18" charset="2"/>
              <a:buChar char="-"/>
            </a:pPr>
            <a:r>
              <a:rPr lang="en-US" sz="1200" b="0" i="0" u="none" strike="noStrike" kern="1200" baseline="0">
                <a:solidFill>
                  <a:schemeClr val="tx1"/>
                </a:solidFill>
                <a:latin typeface="+mn-lt"/>
                <a:ea typeface="+mn-ea"/>
                <a:cs typeface="+mn-cs"/>
              </a:rPr>
              <a:t>Narrow (</a:t>
            </a:r>
            <a:r>
              <a:rPr lang="en-US" sz="1200" b="1" i="0" u="none" strike="noStrike" kern="1200" baseline="0">
                <a:solidFill>
                  <a:schemeClr val="tx1"/>
                </a:solidFill>
                <a:latin typeface="+mn-lt"/>
                <a:ea typeface="+mn-ea"/>
                <a:cs typeface="+mn-cs"/>
              </a:rPr>
              <a:t>use less</a:t>
            </a:r>
            <a:r>
              <a:rPr lang="en-US" sz="1200" b="0" i="0" u="none" strike="noStrike" kern="1200" baseline="0">
                <a:solidFill>
                  <a:schemeClr val="tx1"/>
                </a:solidFill>
                <a:latin typeface="+mn-lt"/>
                <a:ea typeface="+mn-ea"/>
                <a:cs typeface="+mn-cs"/>
              </a:rPr>
              <a:t> material and energy during design, production, delivery and </a:t>
            </a:r>
            <a:r>
              <a:rPr lang="de-DE" sz="1200" b="0" i="0" u="none" strike="noStrike" kern="1200" baseline="0" err="1">
                <a:solidFill>
                  <a:schemeClr val="tx1"/>
                </a:solidFill>
                <a:latin typeface="+mn-lt"/>
                <a:ea typeface="+mn-ea"/>
                <a:cs typeface="+mn-cs"/>
              </a:rPr>
              <a:t>use</a:t>
            </a:r>
            <a:r>
              <a:rPr lang="de-DE" sz="1200" b="0" i="0" u="none" strike="noStrike" kern="1200" baseline="0">
                <a:solidFill>
                  <a:schemeClr val="tx1"/>
                </a:solidFill>
                <a:latin typeface="+mn-lt"/>
                <a:ea typeface="+mn-ea"/>
                <a:cs typeface="+mn-cs"/>
              </a:rPr>
              <a:t> – e.g. </a:t>
            </a:r>
            <a:r>
              <a:rPr lang="de-DE" sz="1200" b="0" i="0" u="none" strike="noStrike" kern="1200" baseline="0" err="1">
                <a:solidFill>
                  <a:schemeClr val="tx1"/>
                </a:solidFill>
                <a:latin typeface="+mn-lt"/>
                <a:ea typeface="+mn-ea"/>
                <a:cs typeface="+mn-cs"/>
              </a:rPr>
              <a:t>lightweight</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production</a:t>
            </a:r>
            <a:r>
              <a:rPr lang="de-DE" sz="1200" b="0" i="0" u="none" strike="noStrike" kern="1200" baseline="0">
                <a:solidFill>
                  <a:schemeClr val="tx1"/>
                </a:solidFill>
                <a:latin typeface="+mn-lt"/>
                <a:ea typeface="+mn-ea"/>
                <a:cs typeface="+mn-cs"/>
              </a:rPr>
              <a:t>)</a:t>
            </a:r>
          </a:p>
          <a:p>
            <a:pPr marL="171450" indent="-171450">
              <a:buFont typeface="Symbol" panose="05050102010706020507" pitchFamily="18" charset="2"/>
              <a:buChar char="-"/>
            </a:pPr>
            <a:r>
              <a:rPr lang="en-US" sz="1200" b="0" i="0" u="none" strike="noStrike" kern="1200" baseline="0">
                <a:solidFill>
                  <a:schemeClr val="tx1"/>
                </a:solidFill>
                <a:latin typeface="+mn-lt"/>
                <a:ea typeface="+mn-ea"/>
                <a:cs typeface="+mn-cs"/>
              </a:rPr>
              <a:t>Slow (</a:t>
            </a:r>
            <a:r>
              <a:rPr lang="en-US" sz="1200" b="1" i="0" u="none" strike="noStrike" kern="1200" baseline="0">
                <a:solidFill>
                  <a:schemeClr val="tx1"/>
                </a:solidFill>
                <a:latin typeface="+mn-lt"/>
                <a:ea typeface="+mn-ea"/>
                <a:cs typeface="+mn-cs"/>
              </a:rPr>
              <a:t>use</a:t>
            </a:r>
            <a:r>
              <a:rPr lang="en-US" sz="1200" b="0" i="0" u="none" strike="noStrike" kern="1200" baseline="0">
                <a:solidFill>
                  <a:schemeClr val="tx1"/>
                </a:solidFill>
                <a:latin typeface="+mn-lt"/>
                <a:ea typeface="+mn-ea"/>
                <a:cs typeface="+mn-cs"/>
              </a:rPr>
              <a:t> products, components and </a:t>
            </a:r>
            <a:r>
              <a:rPr lang="de-DE" sz="1200" b="0" i="0" u="none" strike="noStrike" kern="1200" baseline="0">
                <a:solidFill>
                  <a:schemeClr val="tx1"/>
                </a:solidFill>
                <a:latin typeface="+mn-lt"/>
                <a:ea typeface="+mn-ea"/>
                <a:cs typeface="+mn-cs"/>
              </a:rPr>
              <a:t>material </a:t>
            </a:r>
            <a:r>
              <a:rPr lang="de-DE" sz="1200" b="1" i="0" u="none" strike="noStrike" kern="1200" baseline="0" err="1">
                <a:solidFill>
                  <a:schemeClr val="tx1"/>
                </a:solidFill>
                <a:latin typeface="+mn-lt"/>
                <a:ea typeface="+mn-ea"/>
                <a:cs typeface="+mn-cs"/>
              </a:rPr>
              <a:t>longer</a:t>
            </a:r>
            <a:r>
              <a:rPr lang="de-DE" sz="1200" b="0" i="0" u="none" strike="noStrike" kern="1200" baseline="0">
                <a:solidFill>
                  <a:schemeClr val="tx1"/>
                </a:solidFill>
                <a:latin typeface="+mn-lt"/>
                <a:ea typeface="+mn-ea"/>
                <a:cs typeface="+mn-cs"/>
              </a:rPr>
              <a:t> – e.g. easy </a:t>
            </a:r>
            <a:r>
              <a:rPr lang="de-DE" sz="1200" b="0" i="0" u="none" strike="noStrike" kern="1200" baseline="0" err="1">
                <a:solidFill>
                  <a:schemeClr val="tx1"/>
                </a:solidFill>
                <a:latin typeface="+mn-lt"/>
                <a:ea typeface="+mn-ea"/>
                <a:cs typeface="+mn-cs"/>
              </a:rPr>
              <a:t>to</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repair</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upgradability</a:t>
            </a:r>
            <a:r>
              <a:rPr lang="de-DE" sz="1200" b="0" i="0" u="none" strike="noStrike" kern="1200" baseline="0">
                <a:solidFill>
                  <a:schemeClr val="tx1"/>
                </a:solidFill>
                <a:latin typeface="+mn-lt"/>
                <a:ea typeface="+mn-ea"/>
                <a:cs typeface="+mn-cs"/>
              </a:rPr>
              <a:t>)</a:t>
            </a:r>
          </a:p>
          <a:p>
            <a:pPr marL="171450" indent="-171450">
              <a:buFont typeface="Symbol" panose="05050102010706020507" pitchFamily="18" charset="2"/>
              <a:buChar char="-"/>
            </a:pPr>
            <a:r>
              <a:rPr lang="en-US" sz="1200" b="0" i="0" u="none" strike="noStrike" kern="1200" baseline="0">
                <a:solidFill>
                  <a:schemeClr val="tx1"/>
                </a:solidFill>
                <a:latin typeface="+mn-lt"/>
                <a:ea typeface="+mn-ea"/>
                <a:cs typeface="+mn-cs"/>
              </a:rPr>
              <a:t>Close (</a:t>
            </a:r>
            <a:r>
              <a:rPr lang="en-US" sz="1200" b="1" i="0" u="none" strike="noStrike" kern="1200" baseline="0">
                <a:solidFill>
                  <a:schemeClr val="tx1"/>
                </a:solidFill>
                <a:latin typeface="+mn-lt"/>
                <a:ea typeface="+mn-ea"/>
                <a:cs typeface="+mn-cs"/>
              </a:rPr>
              <a:t>use </a:t>
            </a:r>
            <a:r>
              <a:rPr lang="en-US" sz="1200" b="0" i="0" u="none" strike="noStrike" kern="1200" baseline="0">
                <a:solidFill>
                  <a:schemeClr val="tx1"/>
                </a:solidFill>
                <a:latin typeface="+mn-lt"/>
                <a:ea typeface="+mn-ea"/>
                <a:cs typeface="+mn-cs"/>
              </a:rPr>
              <a:t>wasted products, </a:t>
            </a:r>
            <a:r>
              <a:rPr lang="de-DE" sz="1200" b="0" i="0" u="none" strike="noStrike" kern="1200" baseline="0" err="1">
                <a:solidFill>
                  <a:schemeClr val="tx1"/>
                </a:solidFill>
                <a:latin typeface="+mn-lt"/>
                <a:ea typeface="+mn-ea"/>
                <a:cs typeface="+mn-cs"/>
              </a:rPr>
              <a:t>components</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and</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materials</a:t>
            </a:r>
            <a:r>
              <a:rPr lang="de-DE" sz="1200" b="0" i="0" u="none" strike="noStrike" kern="1200" baseline="0">
                <a:solidFill>
                  <a:schemeClr val="tx1"/>
                </a:solidFill>
                <a:latin typeface="+mn-lt"/>
                <a:ea typeface="+mn-ea"/>
                <a:cs typeface="+mn-cs"/>
              </a:rPr>
              <a:t> </a:t>
            </a:r>
            <a:r>
              <a:rPr lang="de-DE" sz="1200" b="1" i="0" u="none" strike="noStrike" kern="1200" baseline="0" err="1">
                <a:solidFill>
                  <a:schemeClr val="tx1"/>
                </a:solidFill>
                <a:latin typeface="+mn-lt"/>
                <a:ea typeface="+mn-ea"/>
                <a:cs typeface="+mn-cs"/>
              </a:rPr>
              <a:t>again</a:t>
            </a:r>
            <a:r>
              <a:rPr lang="de-DE" sz="1200" b="0" i="0" u="none" strike="noStrike" kern="1200" baseline="0">
                <a:solidFill>
                  <a:schemeClr val="tx1"/>
                </a:solidFill>
                <a:latin typeface="+mn-lt"/>
                <a:ea typeface="+mn-ea"/>
                <a:cs typeface="+mn-cs"/>
              </a:rPr>
              <a:t> – e.g. </a:t>
            </a:r>
            <a:r>
              <a:rPr lang="de-DE" sz="1200" b="0" i="0" u="none" strike="noStrike" kern="1200" baseline="0" err="1">
                <a:solidFill>
                  <a:schemeClr val="tx1"/>
                </a:solidFill>
                <a:latin typeface="+mn-lt"/>
                <a:ea typeface="+mn-ea"/>
                <a:cs typeface="+mn-cs"/>
              </a:rPr>
              <a:t>remanufacture</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and</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enable</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and</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incentivize</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product</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returns</a:t>
            </a:r>
            <a:r>
              <a:rPr lang="de-DE" sz="1200" b="0" i="0" u="none" strike="noStrike" kern="1200" baseline="0">
                <a:solidFill>
                  <a:schemeClr val="tx1"/>
                </a:solidFill>
                <a:latin typeface="+mn-lt"/>
                <a:ea typeface="+mn-ea"/>
                <a:cs typeface="+mn-cs"/>
              </a:rPr>
              <a:t>)</a:t>
            </a:r>
          </a:p>
          <a:p>
            <a:pPr marL="171450" indent="-171450">
              <a:buFont typeface="Symbol" panose="05050102010706020507" pitchFamily="18" charset="2"/>
              <a:buChar char="-"/>
            </a:pPr>
            <a:r>
              <a:rPr lang="en-US" sz="1200" b="0" i="0" u="none" strike="noStrike" kern="1200" baseline="0">
                <a:solidFill>
                  <a:schemeClr val="tx1"/>
                </a:solidFill>
                <a:latin typeface="+mn-lt"/>
                <a:ea typeface="+mn-ea"/>
                <a:cs typeface="+mn-cs"/>
              </a:rPr>
              <a:t>Regenerate (</a:t>
            </a:r>
            <a:r>
              <a:rPr lang="en-US" sz="1200" b="1" i="0" u="none" strike="noStrike" kern="1200" baseline="0">
                <a:solidFill>
                  <a:schemeClr val="tx1"/>
                </a:solidFill>
                <a:latin typeface="+mn-lt"/>
                <a:ea typeface="+mn-ea"/>
                <a:cs typeface="+mn-cs"/>
              </a:rPr>
              <a:t>make clean</a:t>
            </a:r>
            <a:r>
              <a:rPr lang="en-US" sz="1200" b="0" i="0" u="none" strike="noStrike" kern="1200" baseline="0">
                <a:solidFill>
                  <a:schemeClr val="tx1"/>
                </a:solidFill>
                <a:latin typeface="+mn-lt"/>
                <a:ea typeface="+mn-ea"/>
                <a:cs typeface="+mn-cs"/>
              </a:rPr>
              <a:t> by using non-toxic and </a:t>
            </a:r>
            <a:r>
              <a:rPr lang="de-DE" sz="1200" b="0" i="0" u="none" strike="noStrike" kern="1200" baseline="0" err="1">
                <a:solidFill>
                  <a:schemeClr val="tx1"/>
                </a:solidFill>
                <a:latin typeface="+mn-lt"/>
                <a:ea typeface="+mn-ea"/>
                <a:cs typeface="+mn-cs"/>
              </a:rPr>
              <a:t>biodegradable</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materials</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and</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renewable</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energy</a:t>
            </a:r>
            <a:r>
              <a:rPr lang="de-DE" sz="1200" b="0" i="0" u="none" strike="noStrike" kern="1200" baseline="0">
                <a:solidFill>
                  <a:schemeClr val="tx1"/>
                </a:solidFill>
                <a:latin typeface="+mn-lt"/>
                <a:ea typeface="+mn-ea"/>
                <a:cs typeface="+mn-cs"/>
              </a:rPr>
              <a:t> – e.g. non-</a:t>
            </a:r>
            <a:r>
              <a:rPr lang="de-DE" sz="1200" b="0" i="0" u="none" strike="noStrike" kern="1200" baseline="0" err="1">
                <a:solidFill>
                  <a:schemeClr val="tx1"/>
                </a:solidFill>
                <a:latin typeface="+mn-lt"/>
                <a:ea typeface="+mn-ea"/>
                <a:cs typeface="+mn-cs"/>
              </a:rPr>
              <a:t>toxid</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and</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biodegradable</a:t>
            </a:r>
            <a:r>
              <a:rPr lang="de-DE" sz="1200" b="0" i="0" u="none" strike="noStrike" kern="1200" baseline="0">
                <a:solidFill>
                  <a:schemeClr val="tx1"/>
                </a:solidFill>
                <a:latin typeface="+mn-lt"/>
                <a:ea typeface="+mn-ea"/>
                <a:cs typeface="+mn-cs"/>
              </a:rPr>
              <a:t> </a:t>
            </a:r>
            <a:r>
              <a:rPr lang="de-DE" sz="1200" b="0" i="0" u="none" strike="noStrike" kern="1200" baseline="0" err="1">
                <a:solidFill>
                  <a:schemeClr val="tx1"/>
                </a:solidFill>
                <a:latin typeface="+mn-lt"/>
                <a:ea typeface="+mn-ea"/>
                <a:cs typeface="+mn-cs"/>
              </a:rPr>
              <a:t>painting</a:t>
            </a:r>
            <a:r>
              <a:rPr lang="de-DE" sz="1200" b="0" i="0" u="none" strike="noStrike" kern="1200" baseline="0">
                <a:solidFill>
                  <a:schemeClr val="tx1"/>
                </a:solidFill>
                <a:latin typeface="+mn-lt"/>
                <a:ea typeface="+mn-ea"/>
                <a:cs typeface="+mn-cs"/>
              </a:rPr>
              <a:t>)</a:t>
            </a:r>
          </a:p>
          <a:p>
            <a:pPr marL="0" indent="0">
              <a:buFontTx/>
              <a:buNone/>
            </a:pPr>
            <a:endParaRPr lang="de-DE" baseline="0"/>
          </a:p>
          <a:p>
            <a:pPr marL="0" indent="0">
              <a:buFontTx/>
              <a:buNone/>
            </a:pPr>
            <a:r>
              <a:rPr lang="de-DE" err="1"/>
              <a:t>For</a:t>
            </a:r>
            <a:r>
              <a:rPr lang="de-DE"/>
              <a:t> </a:t>
            </a:r>
            <a:r>
              <a:rPr lang="de-DE" err="1"/>
              <a:t>companies</a:t>
            </a:r>
            <a:r>
              <a:rPr lang="de-DE"/>
              <a:t> </a:t>
            </a:r>
            <a:r>
              <a:rPr lang="de-DE" err="1"/>
              <a:t>transition</a:t>
            </a:r>
            <a:r>
              <a:rPr lang="de-DE" baseline="0"/>
              <a:t> </a:t>
            </a:r>
            <a:r>
              <a:rPr lang="de-DE" baseline="0" err="1"/>
              <a:t>towards</a:t>
            </a:r>
            <a:r>
              <a:rPr lang="de-DE" baseline="0"/>
              <a:t> </a:t>
            </a:r>
            <a:r>
              <a:rPr lang="de-DE" baseline="0" err="1"/>
              <a:t>circular</a:t>
            </a:r>
            <a:r>
              <a:rPr lang="de-DE" baseline="0"/>
              <a:t> </a:t>
            </a:r>
            <a:r>
              <a:rPr lang="de-DE" baseline="0" err="1"/>
              <a:t>business</a:t>
            </a:r>
            <a:r>
              <a:rPr lang="de-DE" baseline="0"/>
              <a:t> </a:t>
            </a:r>
            <a:r>
              <a:rPr lang="de-DE" baseline="0" err="1"/>
              <a:t>models</a:t>
            </a:r>
            <a:r>
              <a:rPr lang="de-DE" baseline="0"/>
              <a:t>, </a:t>
            </a:r>
            <a:r>
              <a:rPr lang="de-DE" baseline="0" err="1"/>
              <a:t>circular</a:t>
            </a:r>
            <a:r>
              <a:rPr lang="de-DE" baseline="0"/>
              <a:t> </a:t>
            </a:r>
            <a:r>
              <a:rPr lang="de-DE" baseline="0" err="1"/>
              <a:t>product</a:t>
            </a:r>
            <a:r>
              <a:rPr lang="de-DE" baseline="0"/>
              <a:t> design </a:t>
            </a:r>
            <a:r>
              <a:rPr lang="de-DE" baseline="0" err="1"/>
              <a:t>and</a:t>
            </a:r>
            <a:r>
              <a:rPr lang="de-DE" baseline="0"/>
              <a:t> </a:t>
            </a:r>
            <a:r>
              <a:rPr lang="de-DE" baseline="0" err="1"/>
              <a:t>circular</a:t>
            </a:r>
            <a:r>
              <a:rPr lang="de-DE" baseline="0"/>
              <a:t> </a:t>
            </a:r>
            <a:r>
              <a:rPr lang="de-DE" baseline="0" err="1"/>
              <a:t>processes</a:t>
            </a:r>
            <a:r>
              <a:rPr lang="de-DE" baseline="0"/>
              <a:t> </a:t>
            </a:r>
            <a:r>
              <a:rPr lang="de-DE" baseline="0" err="1"/>
              <a:t>can</a:t>
            </a:r>
            <a:r>
              <a:rPr lang="de-DE" baseline="0"/>
              <a:t> </a:t>
            </a:r>
            <a:r>
              <a:rPr lang="de-DE" baseline="0" err="1"/>
              <a:t>be</a:t>
            </a:r>
            <a:r>
              <a:rPr lang="de-DE" baseline="0"/>
              <a:t> a profitable </a:t>
            </a:r>
            <a:r>
              <a:rPr lang="de-DE" baseline="0" err="1"/>
              <a:t>opportunity</a:t>
            </a:r>
            <a:r>
              <a:rPr lang="de-DE" baseline="0"/>
              <a:t>. </a:t>
            </a:r>
            <a:r>
              <a:rPr lang="de-DE" baseline="0" err="1"/>
              <a:t>Many</a:t>
            </a:r>
            <a:r>
              <a:rPr lang="de-DE" baseline="0"/>
              <a:t> </a:t>
            </a:r>
            <a:r>
              <a:rPr lang="de-DE" baseline="0" err="1"/>
              <a:t>companies</a:t>
            </a:r>
            <a:r>
              <a:rPr lang="de-DE" baseline="0"/>
              <a:t> </a:t>
            </a:r>
            <a:r>
              <a:rPr lang="de-DE" baseline="0" err="1"/>
              <a:t>struggle</a:t>
            </a:r>
            <a:r>
              <a:rPr lang="de-DE" baseline="0"/>
              <a:t> </a:t>
            </a:r>
            <a:r>
              <a:rPr lang="de-DE" baseline="0" err="1"/>
              <a:t>with</a:t>
            </a:r>
            <a:r>
              <a:rPr lang="de-DE" baseline="0"/>
              <a:t> </a:t>
            </a:r>
            <a:r>
              <a:rPr lang="de-DE" baseline="0" err="1"/>
              <a:t>the</a:t>
            </a:r>
            <a:r>
              <a:rPr lang="de-DE" baseline="0"/>
              <a:t> </a:t>
            </a:r>
            <a:r>
              <a:rPr lang="de-DE" baseline="0" err="1"/>
              <a:t>raising</a:t>
            </a:r>
            <a:r>
              <a:rPr lang="de-DE" baseline="0"/>
              <a:t> material </a:t>
            </a:r>
            <a:r>
              <a:rPr lang="de-DE" baseline="0" err="1"/>
              <a:t>and</a:t>
            </a:r>
            <a:r>
              <a:rPr lang="de-DE" baseline="0"/>
              <a:t> </a:t>
            </a:r>
            <a:r>
              <a:rPr lang="de-DE" baseline="0" err="1"/>
              <a:t>energy</a:t>
            </a:r>
            <a:r>
              <a:rPr lang="de-DE" baseline="0"/>
              <a:t> </a:t>
            </a:r>
            <a:r>
              <a:rPr lang="de-DE" baseline="0" err="1"/>
              <a:t>costs</a:t>
            </a:r>
            <a:r>
              <a:rPr lang="de-DE" baseline="0"/>
              <a:t>. </a:t>
            </a:r>
            <a:r>
              <a:rPr lang="de-DE" baseline="0" err="1"/>
              <a:t>Applying</a:t>
            </a:r>
            <a:r>
              <a:rPr lang="de-DE" baseline="0"/>
              <a:t> </a:t>
            </a:r>
            <a:r>
              <a:rPr lang="de-DE" baseline="0" err="1"/>
              <a:t>circular</a:t>
            </a:r>
            <a:r>
              <a:rPr lang="de-DE" baseline="0"/>
              <a:t> </a:t>
            </a:r>
            <a:r>
              <a:rPr lang="de-DE" baseline="0" err="1"/>
              <a:t>strategies</a:t>
            </a:r>
            <a:r>
              <a:rPr lang="de-DE" baseline="0"/>
              <a:t> </a:t>
            </a:r>
            <a:r>
              <a:rPr lang="de-DE" baseline="0" err="1"/>
              <a:t>can</a:t>
            </a:r>
            <a:r>
              <a:rPr lang="de-DE" baseline="0"/>
              <a:t> </a:t>
            </a:r>
            <a:r>
              <a:rPr lang="de-DE" baseline="0" err="1"/>
              <a:t>be</a:t>
            </a:r>
            <a:r>
              <a:rPr lang="de-DE" baseline="0"/>
              <a:t> a </a:t>
            </a:r>
            <a:r>
              <a:rPr lang="de-DE" baseline="0" err="1"/>
              <a:t>chance</a:t>
            </a:r>
            <a:r>
              <a:rPr lang="de-DE" baseline="0"/>
              <a:t> </a:t>
            </a:r>
            <a:r>
              <a:rPr lang="de-DE" baseline="0" err="1"/>
              <a:t>for</a:t>
            </a:r>
            <a:r>
              <a:rPr lang="de-DE" baseline="0"/>
              <a:t> </a:t>
            </a:r>
            <a:r>
              <a:rPr lang="de-DE" baseline="0" err="1"/>
              <a:t>you</a:t>
            </a:r>
            <a:r>
              <a:rPr lang="de-DE" baseline="0"/>
              <a:t> </a:t>
            </a:r>
            <a:r>
              <a:rPr lang="de-DE" baseline="0" err="1"/>
              <a:t>to</a:t>
            </a:r>
            <a:endParaRPr lang="de-DE" baseline="0"/>
          </a:p>
          <a:p>
            <a:pPr marL="342900" indent="-342900">
              <a:lnSpc>
                <a:spcPct val="150000"/>
              </a:lnSpc>
              <a:buFont typeface="Wingdings" panose="05000000000000000000" pitchFamily="2" charset="2"/>
              <a:buChar char="Ø"/>
            </a:pPr>
            <a:r>
              <a:rPr lang="en-GB" sz="1200"/>
              <a:t>move away from resource-intensive processes, </a:t>
            </a:r>
          </a:p>
          <a:p>
            <a:pPr marL="342900" indent="-342900">
              <a:lnSpc>
                <a:spcPct val="150000"/>
              </a:lnSpc>
              <a:buFont typeface="Wingdings" panose="05000000000000000000" pitchFamily="2" charset="2"/>
              <a:buChar char="Ø"/>
            </a:pPr>
            <a:r>
              <a:rPr lang="en-GB" sz="1200"/>
              <a:t>maximise the use of existing assets, </a:t>
            </a:r>
          </a:p>
          <a:p>
            <a:pPr marL="342900" indent="-342900">
              <a:lnSpc>
                <a:spcPct val="150000"/>
              </a:lnSpc>
              <a:buFont typeface="Wingdings" panose="05000000000000000000" pitchFamily="2" charset="2"/>
              <a:buChar char="Ø"/>
            </a:pPr>
            <a:r>
              <a:rPr lang="en-GB" sz="1200"/>
              <a:t>create new revenue streams and preserve natural capital</a:t>
            </a:r>
            <a:endParaRPr lang="en-US" sz="1200"/>
          </a:p>
          <a:p>
            <a:pPr marL="0" indent="0">
              <a:buFontTx/>
              <a:buNone/>
            </a:pPr>
            <a:endParaRPr lang="de-DE"/>
          </a:p>
          <a:p>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9</a:t>
            </a:fld>
            <a:endParaRPr lang="de-DE"/>
          </a:p>
        </p:txBody>
      </p:sp>
    </p:spTree>
    <p:extLst>
      <p:ext uri="{BB962C8B-B14F-4D97-AF65-F5344CB8AC3E}">
        <p14:creationId xmlns:p14="http://schemas.microsoft.com/office/powerpoint/2010/main" val="138835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To understand the opportunities of the circular economy let us look at the inefficiencies of the linear</a:t>
            </a:r>
            <a:r>
              <a:rPr lang="en-GB" sz="1200" kern="1200" baseline="0">
                <a:solidFill>
                  <a:schemeClr val="tx1"/>
                </a:solidFill>
                <a:effectLst/>
                <a:latin typeface="+mn-lt"/>
                <a:ea typeface="+mn-ea"/>
                <a:cs typeface="+mn-cs"/>
              </a:rPr>
              <a:t> economy – let’s look for example at a manufacturer of playground equipment, who build this swing.</a:t>
            </a: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Which inefficiencies</a:t>
            </a:r>
            <a:r>
              <a:rPr lang="en-GB" sz="1200" kern="1200" baseline="0">
                <a:solidFill>
                  <a:schemeClr val="tx1"/>
                </a:solidFill>
                <a:effectLst/>
                <a:latin typeface="+mn-lt"/>
                <a:ea typeface="+mn-ea"/>
                <a:cs typeface="+mn-cs"/>
              </a:rPr>
              <a:t> can you detect?</a:t>
            </a: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Use of materials: Many products break down too quickly, cannot be easily reused, repaired or recycled, and many are made for single use only. </a:t>
            </a:r>
            <a:r>
              <a:rPr lang="en-US">
                <a:solidFill>
                  <a:schemeClr val="tx1"/>
                </a:solidFill>
              </a:rPr>
              <a:t>The swing might be made of recyclable and durable materials but it is probably not designed for recyclability and no recycled materials have been used in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Product lifetime: </a:t>
            </a:r>
            <a:r>
              <a:rPr lang="en-US">
                <a:solidFill>
                  <a:schemeClr val="tx1"/>
                </a:solidFill>
              </a:rPr>
              <a:t>This swing is built for long lifecycles and high durability, but kids grow quickly and interests change. Is it designed for enhanced reparability, modularity and upgradeability? The full potential of after-sales services is not exploited.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a:solidFill>
                  <a:schemeClr val="tx1"/>
                </a:solidFill>
              </a:rPr>
              <a:t>Product capacity: </a:t>
            </a:r>
            <a:r>
              <a:rPr lang="en-US">
                <a:solidFill>
                  <a:schemeClr val="tx1"/>
                </a:solidFill>
              </a:rPr>
              <a:t>Many kids could have fun with this swing, but most playground equipment, especially in private gardens, is rather rotting then being fully utilized.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baseline="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a:solidFill>
                  <a:schemeClr val="tx1"/>
                </a:solidFill>
              </a:rPr>
              <a:t>End </a:t>
            </a:r>
            <a:r>
              <a:rPr lang="de-DE" b="0" baseline="0" err="1">
                <a:solidFill>
                  <a:schemeClr val="tx1"/>
                </a:solidFill>
              </a:rPr>
              <a:t>of</a:t>
            </a:r>
            <a:r>
              <a:rPr lang="de-DE" b="0" baseline="0">
                <a:solidFill>
                  <a:schemeClr val="tx1"/>
                </a:solidFill>
              </a:rPr>
              <a:t> </a:t>
            </a:r>
            <a:r>
              <a:rPr lang="de-DE" b="0" baseline="0" err="1">
                <a:solidFill>
                  <a:schemeClr val="tx1"/>
                </a:solidFill>
              </a:rPr>
              <a:t>life</a:t>
            </a:r>
            <a:r>
              <a:rPr lang="de-DE" b="0" baseline="0">
                <a:solidFill>
                  <a:schemeClr val="tx1"/>
                </a:solidFill>
              </a:rPr>
              <a:t> </a:t>
            </a:r>
            <a:r>
              <a:rPr lang="de-DE" b="0" baseline="0" err="1">
                <a:solidFill>
                  <a:schemeClr val="tx1"/>
                </a:solidFill>
              </a:rPr>
              <a:t>value</a:t>
            </a:r>
            <a:r>
              <a:rPr lang="de-DE" b="0" baseline="0">
                <a:solidFill>
                  <a:schemeClr val="tx1"/>
                </a:solidFill>
              </a:rPr>
              <a:t>: </a:t>
            </a:r>
            <a:r>
              <a:rPr lang="en-US">
                <a:solidFill>
                  <a:schemeClr val="tx1"/>
                </a:solidFill>
              </a:rPr>
              <a:t>Materials might allow for remanufacture or high quality recycling, but with sales the materials are gone and the producer is not connected to the user anymore.</a:t>
            </a:r>
            <a:endParaRPr lang="de-DE"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10</a:t>
            </a:fld>
            <a:endParaRPr lang="de-DE"/>
          </a:p>
        </p:txBody>
      </p:sp>
    </p:spTree>
    <p:extLst>
      <p:ext uri="{BB962C8B-B14F-4D97-AF65-F5344CB8AC3E}">
        <p14:creationId xmlns:p14="http://schemas.microsoft.com/office/powerpoint/2010/main" val="367613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err="1"/>
              <a:t>How</a:t>
            </a:r>
            <a:r>
              <a:rPr lang="de-DE"/>
              <a:t> </a:t>
            </a:r>
            <a:r>
              <a:rPr lang="de-DE" err="1"/>
              <a:t>can</a:t>
            </a:r>
            <a:r>
              <a:rPr lang="de-DE"/>
              <a:t> </a:t>
            </a:r>
            <a:r>
              <a:rPr lang="de-DE" err="1"/>
              <a:t>these</a:t>
            </a:r>
            <a:r>
              <a:rPr lang="de-DE"/>
              <a:t> </a:t>
            </a:r>
            <a:r>
              <a:rPr lang="de-DE" err="1"/>
              <a:t>inefficiencies</a:t>
            </a:r>
            <a:r>
              <a:rPr lang="de-DE"/>
              <a:t> </a:t>
            </a:r>
            <a:r>
              <a:rPr lang="de-DE" err="1"/>
              <a:t>be</a:t>
            </a:r>
            <a:r>
              <a:rPr lang="de-DE"/>
              <a:t> </a:t>
            </a:r>
            <a:r>
              <a:rPr lang="de-DE" err="1"/>
              <a:t>adressed</a:t>
            </a:r>
            <a:r>
              <a:rPr lang="de-DE"/>
              <a:t> </a:t>
            </a:r>
            <a:r>
              <a:rPr lang="de-DE" err="1"/>
              <a:t>with</a:t>
            </a:r>
            <a:r>
              <a:rPr lang="de-DE"/>
              <a:t> </a:t>
            </a:r>
            <a:r>
              <a:rPr lang="de-DE" err="1"/>
              <a:t>product</a:t>
            </a:r>
            <a:r>
              <a:rPr lang="de-DE"/>
              <a:t>, </a:t>
            </a:r>
            <a:r>
              <a:rPr lang="de-DE" err="1"/>
              <a:t>process</a:t>
            </a:r>
            <a:r>
              <a:rPr lang="de-DE"/>
              <a:t> </a:t>
            </a:r>
            <a:r>
              <a:rPr lang="de-DE" err="1"/>
              <a:t>and</a:t>
            </a:r>
            <a:r>
              <a:rPr lang="de-DE"/>
              <a:t> </a:t>
            </a:r>
            <a:r>
              <a:rPr lang="de-DE" err="1"/>
              <a:t>business</a:t>
            </a:r>
            <a:r>
              <a:rPr lang="de-DE"/>
              <a:t> </a:t>
            </a:r>
            <a:r>
              <a:rPr lang="de-DE" err="1"/>
              <a:t>model</a:t>
            </a:r>
            <a:r>
              <a:rPr lang="de-DE"/>
              <a:t> </a:t>
            </a:r>
            <a:r>
              <a:rPr lang="de-DE" err="1"/>
              <a:t>innovations</a:t>
            </a:r>
            <a:r>
              <a:rPr lang="de-DE"/>
              <a:t> </a:t>
            </a:r>
            <a:r>
              <a:rPr lang="de-DE" err="1"/>
              <a:t>based</a:t>
            </a:r>
            <a:r>
              <a:rPr lang="de-DE"/>
              <a:t> on CE </a:t>
            </a:r>
            <a:r>
              <a:rPr lang="de-DE" err="1"/>
              <a:t>strategies</a:t>
            </a:r>
            <a:r>
              <a:rPr lang="de-DE"/>
              <a:t>? </a:t>
            </a:r>
            <a:r>
              <a:rPr lang="de-DE" err="1"/>
              <a:t>Have</a:t>
            </a:r>
            <a:r>
              <a:rPr lang="de-DE"/>
              <a:t> in </a:t>
            </a:r>
            <a:r>
              <a:rPr lang="de-DE" err="1"/>
              <a:t>mind</a:t>
            </a:r>
            <a:r>
              <a:rPr lang="de-DE"/>
              <a:t> </a:t>
            </a:r>
            <a:r>
              <a:rPr lang="de-DE" err="1"/>
              <a:t>the</a:t>
            </a:r>
            <a:r>
              <a:rPr lang="de-DE"/>
              <a:t> </a:t>
            </a:r>
            <a:r>
              <a:rPr lang="de-DE" err="1"/>
              <a:t>circular</a:t>
            </a:r>
            <a:r>
              <a:rPr lang="de-DE"/>
              <a:t> </a:t>
            </a:r>
            <a:r>
              <a:rPr lang="de-DE" err="1"/>
              <a:t>industrial</a:t>
            </a:r>
            <a:r>
              <a:rPr lang="de-DE"/>
              <a:t> </a:t>
            </a:r>
            <a:r>
              <a:rPr lang="de-DE" err="1"/>
              <a:t>strategies</a:t>
            </a:r>
            <a:r>
              <a:rPr lang="de-DE"/>
              <a:t> </a:t>
            </a:r>
            <a:r>
              <a:rPr lang="de-DE" err="1"/>
              <a:t>to</a:t>
            </a:r>
            <a:r>
              <a:rPr lang="de-DE"/>
              <a:t> </a:t>
            </a:r>
            <a:r>
              <a:rPr lang="de-DE" err="1"/>
              <a:t>narrow</a:t>
            </a:r>
            <a:r>
              <a:rPr lang="de-DE"/>
              <a:t>, </a:t>
            </a:r>
            <a:r>
              <a:rPr lang="de-DE" err="1"/>
              <a:t>slow</a:t>
            </a:r>
            <a:r>
              <a:rPr lang="de-DE"/>
              <a:t>, </a:t>
            </a:r>
            <a:r>
              <a:rPr lang="de-DE" err="1"/>
              <a:t>close</a:t>
            </a:r>
            <a:r>
              <a:rPr lang="de-DE" baseline="0"/>
              <a:t> </a:t>
            </a:r>
            <a:r>
              <a:rPr lang="de-DE" err="1"/>
              <a:t>and</a:t>
            </a:r>
            <a:r>
              <a:rPr lang="de-DE"/>
              <a:t> </a:t>
            </a:r>
            <a:r>
              <a:rPr lang="de-DE" err="1"/>
              <a:t>regenerate</a:t>
            </a:r>
            <a:r>
              <a:rPr lang="de-DE"/>
              <a:t>!</a:t>
            </a:r>
          </a:p>
          <a:p>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11</a:t>
            </a:fld>
            <a:endParaRPr lang="de-DE"/>
          </a:p>
        </p:txBody>
      </p:sp>
    </p:spTree>
    <p:extLst>
      <p:ext uri="{BB962C8B-B14F-4D97-AF65-F5344CB8AC3E}">
        <p14:creationId xmlns:p14="http://schemas.microsoft.com/office/powerpoint/2010/main" val="189911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err="1"/>
              <a:t>Let‘s</a:t>
            </a:r>
            <a:r>
              <a:rPr lang="de-DE"/>
              <a:t> </a:t>
            </a:r>
            <a:r>
              <a:rPr lang="de-DE" err="1"/>
              <a:t>look</a:t>
            </a:r>
            <a:r>
              <a:rPr lang="de-DE"/>
              <a:t> at </a:t>
            </a:r>
            <a:r>
              <a:rPr lang="de-DE" err="1"/>
              <a:t>how</a:t>
            </a:r>
            <a:r>
              <a:rPr lang="de-DE"/>
              <a:t> </a:t>
            </a:r>
            <a:r>
              <a:rPr lang="de-DE" err="1"/>
              <a:t>other</a:t>
            </a:r>
            <a:r>
              <a:rPr lang="de-DE"/>
              <a:t> </a:t>
            </a:r>
            <a:r>
              <a:rPr lang="de-DE" err="1"/>
              <a:t>companies</a:t>
            </a:r>
            <a:r>
              <a:rPr lang="de-DE" baseline="0"/>
              <a:t> </a:t>
            </a:r>
            <a:r>
              <a:rPr lang="de-DE" baseline="0" err="1"/>
              <a:t>took</a:t>
            </a:r>
            <a:r>
              <a:rPr lang="de-DE" baseline="0"/>
              <a:t> </a:t>
            </a:r>
            <a:r>
              <a:rPr lang="de-DE" baseline="0" err="1"/>
              <a:t>steps</a:t>
            </a:r>
            <a:r>
              <a:rPr lang="de-DE" baseline="0"/>
              <a:t> </a:t>
            </a:r>
            <a:r>
              <a:rPr lang="de-DE" baseline="0" err="1"/>
              <a:t>to</a:t>
            </a:r>
            <a:r>
              <a:rPr lang="de-DE" baseline="0"/>
              <a:t> </a:t>
            </a:r>
            <a:r>
              <a:rPr lang="de-DE" baseline="0" err="1"/>
              <a:t>transition</a:t>
            </a:r>
            <a:r>
              <a:rPr lang="de-DE" baseline="0"/>
              <a:t> </a:t>
            </a:r>
            <a:r>
              <a:rPr lang="de-DE" baseline="0" err="1"/>
              <a:t>towards</a:t>
            </a:r>
            <a:r>
              <a:rPr lang="de-DE" baseline="0"/>
              <a:t> </a:t>
            </a:r>
            <a:r>
              <a:rPr lang="de-DE" baseline="0" err="1"/>
              <a:t>circular</a:t>
            </a:r>
            <a:r>
              <a:rPr lang="de-DE" baseline="0"/>
              <a:t> </a:t>
            </a:r>
            <a:r>
              <a:rPr lang="de-DE" baseline="0" err="1"/>
              <a:t>economy</a:t>
            </a:r>
            <a:r>
              <a:rPr lang="de-DE" baseline="0"/>
              <a:t>!</a:t>
            </a:r>
            <a:endParaRPr lang="de-DE"/>
          </a:p>
        </p:txBody>
      </p:sp>
      <p:sp>
        <p:nvSpPr>
          <p:cNvPr id="4" name="Foliennummernplatzhalter 3"/>
          <p:cNvSpPr>
            <a:spLocks noGrp="1"/>
          </p:cNvSpPr>
          <p:nvPr>
            <p:ph type="sldNum" sz="quarter" idx="10"/>
          </p:nvPr>
        </p:nvSpPr>
        <p:spPr/>
        <p:txBody>
          <a:bodyPr/>
          <a:lstStyle/>
          <a:p>
            <a:fld id="{6B788B85-BBDB-4400-990B-89FE3B198244}" type="slidenum">
              <a:rPr lang="de-DE" smtClean="0"/>
              <a:t>12</a:t>
            </a:fld>
            <a:endParaRPr lang="de-DE"/>
          </a:p>
        </p:txBody>
      </p:sp>
    </p:spTree>
    <p:extLst>
      <p:ext uri="{BB962C8B-B14F-4D97-AF65-F5344CB8AC3E}">
        <p14:creationId xmlns:p14="http://schemas.microsoft.com/office/powerpoint/2010/main" val="2891367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solidFill>
          <a:schemeClr val="bg1"/>
        </a:solidFill>
        <a:effectLst/>
      </p:bgPr>
    </p:bg>
    <p:spTree>
      <p:nvGrpSpPr>
        <p:cNvPr id="1" name=""/>
        <p:cNvGrpSpPr/>
        <p:nvPr/>
      </p:nvGrpSpPr>
      <p:grpSpPr>
        <a:xfrm>
          <a:off x="0" y="0"/>
          <a:ext cx="0" cy="0"/>
          <a:chOff x="0" y="0"/>
          <a:chExt cx="0" cy="0"/>
        </a:xfrm>
      </p:grpSpPr>
      <p:pic>
        <p:nvPicPr>
          <p:cNvPr id="7" name="Obraz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60296" y="260648"/>
            <a:ext cx="3096344" cy="579872"/>
          </a:xfrm>
          <a:prstGeom prst="rect">
            <a:avLst/>
          </a:prstGeom>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0842" y="-89577"/>
            <a:ext cx="3482232" cy="3312368"/>
          </a:xfrm>
          <a:prstGeom prst="rect">
            <a:avLst/>
          </a:prstGeom>
        </p:spPr>
      </p:pic>
      <p:grpSp>
        <p:nvGrpSpPr>
          <p:cNvPr id="13" name="Gruppieren 12"/>
          <p:cNvGrpSpPr/>
          <p:nvPr userDrawn="1"/>
        </p:nvGrpSpPr>
        <p:grpSpPr>
          <a:xfrm>
            <a:off x="2927648" y="5058586"/>
            <a:ext cx="6227524" cy="1799414"/>
            <a:chOff x="1415480" y="4437112"/>
            <a:chExt cx="8936053" cy="2456195"/>
          </a:xfrm>
        </p:grpSpPr>
        <p:pic>
          <p:nvPicPr>
            <p:cNvPr id="2" name="Grafik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07031" y="4437112"/>
              <a:ext cx="2358986" cy="1376075"/>
            </a:xfrm>
            <a:prstGeom prst="rect">
              <a:avLst/>
            </a:prstGeom>
          </p:spPr>
        </p:pic>
        <p:pic>
          <p:nvPicPr>
            <p:cNvPr id="3" name="Grafik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15480" y="5813187"/>
              <a:ext cx="2527341" cy="504056"/>
            </a:xfrm>
            <a:prstGeom prst="rect">
              <a:avLst/>
            </a:prstGeom>
          </p:spPr>
        </p:pic>
        <p:pic>
          <p:nvPicPr>
            <p:cNvPr id="4" name="Grafik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32995" y="5596041"/>
              <a:ext cx="1918538" cy="785287"/>
            </a:xfrm>
            <a:prstGeom prst="rect">
              <a:avLst/>
            </a:prstGeom>
          </p:spPr>
        </p:pic>
        <p:pic>
          <p:nvPicPr>
            <p:cNvPr id="5" name="Grafik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18885" y="5309131"/>
              <a:ext cx="1554553" cy="1554553"/>
            </a:xfrm>
            <a:prstGeom prst="rect">
              <a:avLst/>
            </a:prstGeom>
          </p:spPr>
        </p:pic>
        <p:pic>
          <p:nvPicPr>
            <p:cNvPr id="6" name="Grafik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99979" y="5318017"/>
              <a:ext cx="1575290" cy="1575290"/>
            </a:xfrm>
            <a:prstGeom prst="rect">
              <a:avLst/>
            </a:prstGeom>
          </p:spPr>
        </p:pic>
        <p:pic>
          <p:nvPicPr>
            <p:cNvPr id="10" name="Grafik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88612" y="4827679"/>
              <a:ext cx="2031724" cy="617545"/>
            </a:xfrm>
            <a:prstGeom prst="rect">
              <a:avLst/>
            </a:prstGeom>
          </p:spPr>
        </p:pic>
        <p:pic>
          <p:nvPicPr>
            <p:cNvPr id="11" name="Grafik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015880" y="4582937"/>
              <a:ext cx="1535937" cy="971569"/>
            </a:xfrm>
            <a:prstGeom prst="rect">
              <a:avLst/>
            </a:prstGeom>
          </p:spPr>
        </p:pic>
      </p:grpSp>
    </p:spTree>
    <p:extLst>
      <p:ext uri="{BB962C8B-B14F-4D97-AF65-F5344CB8AC3E}">
        <p14:creationId xmlns:p14="http://schemas.microsoft.com/office/powerpoint/2010/main" val="308353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2389717" y="4800600"/>
            <a:ext cx="73152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49B2CE3-1B9A-48C3-9053-73240679030A}" type="datetimeFigureOut">
              <a:rPr lang="pl-PL" smtClean="0"/>
              <a:t>19.12.2023</a:t>
            </a:fld>
            <a:endParaRPr lang="pl-PL"/>
          </a:p>
        </p:txBody>
      </p:sp>
      <p:sp>
        <p:nvSpPr>
          <p:cNvPr id="6" name="Symbol zastępczy stopki 5"/>
          <p:cNvSpPr>
            <a:spLocks noGrp="1"/>
          </p:cNvSpPr>
          <p:nvPr>
            <p:ph type="ftr" sz="quarter" idx="11"/>
          </p:nvPr>
        </p:nvSpPr>
        <p:spPr/>
        <p:txBody>
          <a:bodyPr/>
          <a:lstStyle/>
          <a:p>
            <a:endParaRPr lang="pl-PL"/>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0"/>
            <a:ext cx="1968218" cy="1872208"/>
          </a:xfrm>
          <a:prstGeom prst="rect">
            <a:avLst/>
          </a:prstGeom>
        </p:spPr>
      </p:pic>
      <p:pic>
        <p:nvPicPr>
          <p:cNvPr id="9"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4352" y="6272987"/>
            <a:ext cx="2544282" cy="467701"/>
          </a:xfrm>
          <a:prstGeom prst="rect">
            <a:avLst/>
          </a:prstGeom>
        </p:spPr>
      </p:pic>
    </p:spTree>
    <p:extLst>
      <p:ext uri="{BB962C8B-B14F-4D97-AF65-F5344CB8AC3E}">
        <p14:creationId xmlns:p14="http://schemas.microsoft.com/office/powerpoint/2010/main" val="330742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49B2CE3-1B9A-48C3-9053-73240679030A}" type="datetimeFigureOut">
              <a:rPr lang="pl-PL" smtClean="0"/>
              <a:t>19.12.2023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275286B-A022-4E37-A48F-43C8CB8E8531}" type="slidenum">
              <a:rPr lang="pl-PL" smtClean="0"/>
              <a:t>‹N°›</a:t>
            </a:fld>
            <a:endParaRPr lang="pl-PL"/>
          </a:p>
        </p:txBody>
      </p:sp>
    </p:spTree>
    <p:extLst>
      <p:ext uri="{BB962C8B-B14F-4D97-AF65-F5344CB8AC3E}">
        <p14:creationId xmlns:p14="http://schemas.microsoft.com/office/powerpoint/2010/main" val="180621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839200" y="274639"/>
            <a:ext cx="27432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09600" y="274639"/>
            <a:ext cx="80264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49B2CE3-1B9A-48C3-9053-73240679030A}" type="datetimeFigureOut">
              <a:rPr lang="pl-PL" smtClean="0"/>
              <a:t>19.12.2023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275286B-A022-4E37-A48F-43C8CB8E8531}" type="slidenum">
              <a:rPr lang="pl-PL" smtClean="0"/>
              <a:t>‹N°›</a:t>
            </a:fld>
            <a:endParaRPr lang="pl-PL"/>
          </a:p>
        </p:txBody>
      </p:sp>
    </p:spTree>
    <p:extLst>
      <p:ext uri="{BB962C8B-B14F-4D97-AF65-F5344CB8AC3E}">
        <p14:creationId xmlns:p14="http://schemas.microsoft.com/office/powerpoint/2010/main" val="296877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7862664" cy="1143000"/>
          </a:xfrm>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E49B2CE3-1B9A-48C3-9053-73240679030A}" type="datetimeFigureOut">
              <a:rPr lang="pl-PL" smtClean="0"/>
              <a:t>19.12.2023</a:t>
            </a:fld>
            <a:endParaRPr lang="pl-PL"/>
          </a:p>
        </p:txBody>
      </p:sp>
      <p:sp>
        <p:nvSpPr>
          <p:cNvPr id="5" name="Symbol zastępczy stopki 4"/>
          <p:cNvSpPr>
            <a:spLocks noGrp="1"/>
          </p:cNvSpPr>
          <p:nvPr>
            <p:ph type="ftr" sz="quarter" idx="11"/>
          </p:nvPr>
        </p:nvSpPr>
        <p:spPr/>
        <p:txBody>
          <a:bodyPr/>
          <a:lstStyle/>
          <a:p>
            <a:endParaRPr lang="pl-PL"/>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0"/>
            <a:ext cx="1968218" cy="1872208"/>
          </a:xfrm>
          <a:prstGeom prst="rect">
            <a:avLst/>
          </a:prstGeom>
        </p:spPr>
      </p:pic>
      <p:pic>
        <p:nvPicPr>
          <p:cNvPr id="9"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9002" y="6272987"/>
            <a:ext cx="2495630" cy="467701"/>
          </a:xfrm>
          <a:prstGeom prst="rect">
            <a:avLst/>
          </a:prstGeom>
        </p:spPr>
      </p:pic>
    </p:spTree>
    <p:extLst>
      <p:ext uri="{BB962C8B-B14F-4D97-AF65-F5344CB8AC3E}">
        <p14:creationId xmlns:p14="http://schemas.microsoft.com/office/powerpoint/2010/main" val="210503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3719736" y="274638"/>
            <a:ext cx="7862664" cy="1143000"/>
          </a:xfrm>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a:xfrm>
            <a:off x="8737600" y="6356351"/>
            <a:ext cx="2844800" cy="365125"/>
          </a:xfrm>
        </p:spPr>
        <p:txBody>
          <a:bodyPr/>
          <a:lstStyle/>
          <a:p>
            <a:fld id="{E49B2CE3-1B9A-48C3-9053-73240679030A}" type="datetimeFigureOut">
              <a:rPr lang="pl-PL" smtClean="0"/>
              <a:t>19.12.2023</a:t>
            </a:fld>
            <a:endParaRPr lang="pl-PL"/>
          </a:p>
        </p:txBody>
      </p:sp>
      <p:sp>
        <p:nvSpPr>
          <p:cNvPr id="5" name="Symbol zastępczy stopki 4"/>
          <p:cNvSpPr>
            <a:spLocks noGrp="1"/>
          </p:cNvSpPr>
          <p:nvPr>
            <p:ph type="ftr" sz="quarter" idx="11"/>
          </p:nvPr>
        </p:nvSpPr>
        <p:spPr/>
        <p:txBody>
          <a:bodyPr/>
          <a:lstStyle/>
          <a:p>
            <a:endParaRPr lang="pl-PL"/>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352" y="17463"/>
            <a:ext cx="1968218" cy="1872208"/>
          </a:xfrm>
          <a:prstGeom prst="rect">
            <a:avLst/>
          </a:prstGeom>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9002" y="6272987"/>
            <a:ext cx="2495630" cy="467701"/>
          </a:xfrm>
          <a:prstGeom prst="rect">
            <a:avLst/>
          </a:prstGeom>
        </p:spPr>
      </p:pic>
    </p:spTree>
    <p:extLst>
      <p:ext uri="{BB962C8B-B14F-4D97-AF65-F5344CB8AC3E}">
        <p14:creationId xmlns:p14="http://schemas.microsoft.com/office/powerpoint/2010/main" val="417154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963084" y="4406901"/>
            <a:ext cx="103632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E49B2CE3-1B9A-48C3-9053-73240679030A}" type="datetimeFigureOut">
              <a:rPr lang="pl-PL" smtClean="0"/>
              <a:t>19.12.2023</a:t>
            </a:fld>
            <a:endParaRPr lang="pl-PL"/>
          </a:p>
        </p:txBody>
      </p:sp>
      <p:sp>
        <p:nvSpPr>
          <p:cNvPr id="5" name="Symbol zastępczy stopki 4"/>
          <p:cNvSpPr>
            <a:spLocks noGrp="1"/>
          </p:cNvSpPr>
          <p:nvPr>
            <p:ph type="ftr" sz="quarter" idx="11"/>
          </p:nvPr>
        </p:nvSpPr>
        <p:spPr/>
        <p:txBody>
          <a:bodyPr/>
          <a:lstStyle/>
          <a:p>
            <a:endParaRPr lang="pl-PL"/>
          </a:p>
        </p:txBody>
      </p:sp>
      <p:pic>
        <p:nvPicPr>
          <p:cNvPr id="7"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0"/>
            <a:ext cx="1968218" cy="1872208"/>
          </a:xfrm>
          <a:prstGeom prst="rect">
            <a:avLst/>
          </a:prstGeom>
        </p:spPr>
      </p:pic>
      <p:pic>
        <p:nvPicPr>
          <p:cNvPr id="8"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4352" y="6272987"/>
            <a:ext cx="2544282" cy="467701"/>
          </a:xfrm>
          <a:prstGeom prst="rect">
            <a:avLst/>
          </a:prstGeom>
        </p:spPr>
      </p:pic>
    </p:spTree>
    <p:extLst>
      <p:ext uri="{BB962C8B-B14F-4D97-AF65-F5344CB8AC3E}">
        <p14:creationId xmlns:p14="http://schemas.microsoft.com/office/powerpoint/2010/main" val="2586220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8128000" cy="1143000"/>
          </a:xfrm>
        </p:spPr>
        <p:txBody>
          <a:bodyPr/>
          <a:lstStyle/>
          <a:p>
            <a:r>
              <a:rPr lang="pl-PL"/>
              <a:t>Kliknij, aby edytować styl</a:t>
            </a:r>
          </a:p>
        </p:txBody>
      </p:sp>
      <p:sp>
        <p:nvSpPr>
          <p:cNvPr id="3" name="Symbol zastępczy zawartośc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E49B2CE3-1B9A-48C3-9053-73240679030A}" type="datetimeFigureOut">
              <a:rPr lang="pl-PL" smtClean="0"/>
              <a:t>19.12.2023</a:t>
            </a:fld>
            <a:endParaRPr lang="pl-PL"/>
          </a:p>
        </p:txBody>
      </p:sp>
      <p:sp>
        <p:nvSpPr>
          <p:cNvPr id="6" name="Symbol zastępczy stopki 5"/>
          <p:cNvSpPr>
            <a:spLocks noGrp="1"/>
          </p:cNvSpPr>
          <p:nvPr>
            <p:ph type="ftr" sz="quarter" idx="11"/>
          </p:nvPr>
        </p:nvSpPr>
        <p:spPr/>
        <p:txBody>
          <a:bodyPr/>
          <a:lstStyle/>
          <a:p>
            <a:endParaRPr lang="pl-PL"/>
          </a:p>
        </p:txBody>
      </p:sp>
      <p:pic>
        <p:nvPicPr>
          <p:cNvPr id="8"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06" y="0"/>
            <a:ext cx="1968218" cy="1872208"/>
          </a:xfrm>
          <a:prstGeom prst="rect">
            <a:avLst/>
          </a:prstGeom>
        </p:spPr>
      </p:pic>
      <p:pic>
        <p:nvPicPr>
          <p:cNvPr id="10"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4352" y="6272987"/>
            <a:ext cx="2544282" cy="467701"/>
          </a:xfrm>
          <a:prstGeom prst="rect">
            <a:avLst/>
          </a:prstGeom>
        </p:spPr>
      </p:pic>
    </p:spTree>
    <p:extLst>
      <p:ext uri="{BB962C8B-B14F-4D97-AF65-F5344CB8AC3E}">
        <p14:creationId xmlns:p14="http://schemas.microsoft.com/office/powerpoint/2010/main" val="262431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8870776"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E49B2CE3-1B9A-48C3-9053-73240679030A}" type="datetimeFigureOut">
              <a:rPr lang="pl-PL" smtClean="0"/>
              <a:t>19.12.2023</a:t>
            </a:fld>
            <a:endParaRPr lang="pl-PL"/>
          </a:p>
        </p:txBody>
      </p:sp>
      <p:sp>
        <p:nvSpPr>
          <p:cNvPr id="8" name="Symbol zastępczy stopki 7"/>
          <p:cNvSpPr>
            <a:spLocks noGrp="1"/>
          </p:cNvSpPr>
          <p:nvPr>
            <p:ph type="ftr" sz="quarter" idx="11"/>
          </p:nvPr>
        </p:nvSpPr>
        <p:spPr/>
        <p:txBody>
          <a:bodyPr/>
          <a:lstStyle/>
          <a:p>
            <a:endParaRPr lang="pl-PL"/>
          </a:p>
        </p:txBody>
      </p:sp>
      <p:pic>
        <p:nvPicPr>
          <p:cNvPr id="10"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0"/>
            <a:ext cx="1968218" cy="1872208"/>
          </a:xfrm>
          <a:prstGeom prst="rect">
            <a:avLst/>
          </a:prstGeom>
        </p:spPr>
      </p:pic>
      <p:pic>
        <p:nvPicPr>
          <p:cNvPr id="11"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36360" y="6272987"/>
            <a:ext cx="2472274" cy="467701"/>
          </a:xfrm>
          <a:prstGeom prst="rect">
            <a:avLst/>
          </a:prstGeom>
        </p:spPr>
      </p:pic>
    </p:spTree>
    <p:extLst>
      <p:ext uri="{BB962C8B-B14F-4D97-AF65-F5344CB8AC3E}">
        <p14:creationId xmlns:p14="http://schemas.microsoft.com/office/powerpoint/2010/main" val="1549675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609600" y="274638"/>
            <a:ext cx="8366720" cy="1143000"/>
          </a:xfrm>
        </p:spPr>
        <p:txBody>
          <a:bodyPr/>
          <a:lstStyle/>
          <a:p>
            <a:r>
              <a:rPr lang="pl-PL"/>
              <a:t>Kliknij, aby edytować styl</a:t>
            </a:r>
          </a:p>
        </p:txBody>
      </p:sp>
      <p:sp>
        <p:nvSpPr>
          <p:cNvPr id="3" name="Symbol zastępczy daty 2"/>
          <p:cNvSpPr>
            <a:spLocks noGrp="1"/>
          </p:cNvSpPr>
          <p:nvPr>
            <p:ph type="dt" sz="half" idx="10"/>
          </p:nvPr>
        </p:nvSpPr>
        <p:spPr/>
        <p:txBody>
          <a:bodyPr/>
          <a:lstStyle/>
          <a:p>
            <a:fld id="{E49B2CE3-1B9A-48C3-9053-73240679030A}" type="datetimeFigureOut">
              <a:rPr lang="pl-PL" smtClean="0"/>
              <a:t>19.12.2023</a:t>
            </a:fld>
            <a:endParaRPr lang="pl-PL"/>
          </a:p>
        </p:txBody>
      </p:sp>
      <p:sp>
        <p:nvSpPr>
          <p:cNvPr id="4" name="Symbol zastępczy stopki 3"/>
          <p:cNvSpPr>
            <a:spLocks noGrp="1"/>
          </p:cNvSpPr>
          <p:nvPr>
            <p:ph type="ftr" sz="quarter" idx="11"/>
          </p:nvPr>
        </p:nvSpPr>
        <p:spPr/>
        <p:txBody>
          <a:bodyPr/>
          <a:lstStyle/>
          <a:p>
            <a:endParaRPr lang="pl-PL"/>
          </a:p>
        </p:txBody>
      </p:sp>
      <p:pic>
        <p:nvPicPr>
          <p:cNvPr id="6"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0"/>
            <a:ext cx="1968218" cy="1872208"/>
          </a:xfrm>
          <a:prstGeom prst="rect">
            <a:avLst/>
          </a:prstGeom>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64352" y="6272987"/>
            <a:ext cx="2544282" cy="467701"/>
          </a:xfrm>
          <a:prstGeom prst="rect">
            <a:avLst/>
          </a:prstGeom>
        </p:spPr>
      </p:pic>
    </p:spTree>
    <p:extLst>
      <p:ext uri="{BB962C8B-B14F-4D97-AF65-F5344CB8AC3E}">
        <p14:creationId xmlns:p14="http://schemas.microsoft.com/office/powerpoint/2010/main" val="40583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49B2CE3-1B9A-48C3-9053-73240679030A}" type="datetimeFigureOut">
              <a:rPr lang="pl-PL" smtClean="0"/>
              <a:t>19.12.2023</a:t>
            </a:fld>
            <a:endParaRPr lang="pl-PL"/>
          </a:p>
        </p:txBody>
      </p:sp>
      <p:sp>
        <p:nvSpPr>
          <p:cNvPr id="3" name="Symbol zastępczy stopki 2"/>
          <p:cNvSpPr>
            <a:spLocks noGrp="1"/>
          </p:cNvSpPr>
          <p:nvPr>
            <p:ph type="ftr" sz="quarter" idx="11"/>
          </p:nvPr>
        </p:nvSpPr>
        <p:spPr/>
        <p:txBody>
          <a:bodyPr/>
          <a:lstStyle/>
          <a:p>
            <a:endParaRPr lang="pl-PL"/>
          </a:p>
        </p:txBody>
      </p:sp>
      <p:pic>
        <p:nvPicPr>
          <p:cNvPr id="5"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0"/>
            <a:ext cx="1968218" cy="1872208"/>
          </a:xfrm>
          <a:prstGeom prst="rect">
            <a:avLst/>
          </a:prstGeom>
        </p:spPr>
      </p:pic>
      <p:pic>
        <p:nvPicPr>
          <p:cNvPr id="6"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986" y="6272987"/>
            <a:ext cx="2663648" cy="467701"/>
          </a:xfrm>
          <a:prstGeom prst="rect">
            <a:avLst/>
          </a:prstGeom>
        </p:spPr>
      </p:pic>
    </p:spTree>
    <p:extLst>
      <p:ext uri="{BB962C8B-B14F-4D97-AF65-F5344CB8AC3E}">
        <p14:creationId xmlns:p14="http://schemas.microsoft.com/office/powerpoint/2010/main" val="414754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09601" y="273050"/>
            <a:ext cx="4011084"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E49B2CE3-1B9A-48C3-9053-73240679030A}" type="datetimeFigureOut">
              <a:rPr lang="pl-PL" smtClean="0"/>
              <a:t>19.12.2023</a:t>
            </a:fld>
            <a:endParaRPr lang="pl-PL"/>
          </a:p>
        </p:txBody>
      </p:sp>
      <p:sp>
        <p:nvSpPr>
          <p:cNvPr id="6" name="Symbol zastępczy stopki 5"/>
          <p:cNvSpPr>
            <a:spLocks noGrp="1"/>
          </p:cNvSpPr>
          <p:nvPr>
            <p:ph type="ftr" sz="quarter" idx="11"/>
          </p:nvPr>
        </p:nvSpPr>
        <p:spPr/>
        <p:txBody>
          <a:bodyPr/>
          <a:lstStyle/>
          <a:p>
            <a:endParaRPr lang="pl-PL"/>
          </a:p>
        </p:txBody>
      </p:sp>
      <p:pic>
        <p:nvPicPr>
          <p:cNvPr id="14" name="Obraz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4352" y="5957459"/>
            <a:ext cx="937197" cy="891480"/>
          </a:xfrm>
          <a:prstGeom prst="rect">
            <a:avLst/>
          </a:prstGeom>
        </p:spPr>
      </p:pic>
      <p:pic>
        <p:nvPicPr>
          <p:cNvPr id="15"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6280" y="6201659"/>
            <a:ext cx="2232248" cy="467701"/>
          </a:xfrm>
          <a:prstGeom prst="rect">
            <a:avLst/>
          </a:prstGeom>
        </p:spPr>
      </p:pic>
    </p:spTree>
    <p:extLst>
      <p:ext uri="{BB962C8B-B14F-4D97-AF65-F5344CB8AC3E}">
        <p14:creationId xmlns:p14="http://schemas.microsoft.com/office/powerpoint/2010/main" val="387458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9B2CE3-1B9A-48C3-9053-73240679030A}" type="datetimeFigureOut">
              <a:rPr lang="pl-PL" smtClean="0"/>
              <a:t>19.12.2023</a:t>
            </a:fld>
            <a:endParaRPr lang="pl-PL"/>
          </a:p>
        </p:txBody>
      </p:sp>
      <p:sp>
        <p:nvSpPr>
          <p:cNvPr id="5" name="Symbol zastępczy stopki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5286B-A022-4E37-A48F-43C8CB8E8531}" type="slidenum">
              <a:rPr lang="pl-PL" smtClean="0"/>
              <a:t>‹N°›</a:t>
            </a:fld>
            <a:endParaRPr lang="pl-PL"/>
          </a:p>
        </p:txBody>
      </p:sp>
    </p:spTree>
    <p:extLst>
      <p:ext uri="{BB962C8B-B14F-4D97-AF65-F5344CB8AC3E}">
        <p14:creationId xmlns:p14="http://schemas.microsoft.com/office/powerpoint/2010/main" val="31952191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growth/tools-databases/SME-Wizard/smeq.do;SME_SESSION_ID=Xk0stiSD0qA7NGkHDL1uQdlOyK_cz16zK7hIgtuBxKHiWfxc9QBe!1053804060?execution=e1s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up2circ.e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https://single-market-economy.ec.europa.eu/sites/default/files/styles/embed_large/public/2022-10/Industrial%20Ecosystems.png?itok=0f3hWEC5"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https://single-market-economy.ec.europa.eu/sites/default/files/styles/embed_large/public/2022-10/Industrial%20Ecosystems.png?itok=0f3hWEC5"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96547D-5130-9866-16DC-5EC65011C548}"/>
              </a:ext>
            </a:extLst>
          </p:cNvPr>
          <p:cNvSpPr/>
          <p:nvPr/>
        </p:nvSpPr>
        <p:spPr>
          <a:xfrm>
            <a:off x="7742903" y="5880919"/>
            <a:ext cx="1462548" cy="55306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7">
            <a:extLst>
              <a:ext uri="{FF2B5EF4-FFF2-40B4-BE49-F238E27FC236}">
                <a16:creationId xmlns:a16="http://schemas.microsoft.com/office/drawing/2014/main" id="{AC92D8F5-8D5B-82FE-A8F0-808A38249F76}"/>
              </a:ext>
            </a:extLst>
          </p:cNvPr>
          <p:cNvPicPr>
            <a:picLocks noChangeAspect="1"/>
          </p:cNvPicPr>
          <p:nvPr/>
        </p:nvPicPr>
        <p:blipFill>
          <a:blip r:embed="rId3"/>
          <a:stretch>
            <a:fillRect/>
          </a:stretch>
        </p:blipFill>
        <p:spPr>
          <a:xfrm>
            <a:off x="3282043" y="2586990"/>
            <a:ext cx="5627913" cy="2173876"/>
          </a:xfrm>
          <a:prstGeom prst="rect">
            <a:avLst/>
          </a:prstGeom>
        </p:spPr>
      </p:pic>
      <p:pic>
        <p:nvPicPr>
          <p:cNvPr id="8" name="Picture 8">
            <a:extLst>
              <a:ext uri="{FF2B5EF4-FFF2-40B4-BE49-F238E27FC236}">
                <a16:creationId xmlns:a16="http://schemas.microsoft.com/office/drawing/2014/main" id="{0D0ED48E-F4AC-9A68-D840-E70E998860DC}"/>
              </a:ext>
            </a:extLst>
          </p:cNvPr>
          <p:cNvPicPr>
            <a:picLocks noChangeAspect="1"/>
          </p:cNvPicPr>
          <p:nvPr/>
        </p:nvPicPr>
        <p:blipFill>
          <a:blip r:embed="rId4"/>
          <a:stretch>
            <a:fillRect/>
          </a:stretch>
        </p:blipFill>
        <p:spPr>
          <a:xfrm>
            <a:off x="7745185" y="5984421"/>
            <a:ext cx="974272" cy="461283"/>
          </a:xfrm>
          <a:prstGeom prst="rect">
            <a:avLst/>
          </a:prstGeom>
        </p:spPr>
      </p:pic>
    </p:spTree>
    <p:extLst>
      <p:ext uri="{BB962C8B-B14F-4D97-AF65-F5344CB8AC3E}">
        <p14:creationId xmlns:p14="http://schemas.microsoft.com/office/powerpoint/2010/main" val="183230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ieren 18"/>
          <p:cNvGrpSpPr/>
          <p:nvPr/>
        </p:nvGrpSpPr>
        <p:grpSpPr>
          <a:xfrm>
            <a:off x="551384" y="754864"/>
            <a:ext cx="8415153" cy="5418667"/>
            <a:chOff x="251361" y="-45451"/>
            <a:chExt cx="8415153" cy="5418667"/>
          </a:xfrm>
        </p:grpSpPr>
        <p:graphicFrame>
          <p:nvGraphicFramePr>
            <p:cNvPr id="9" name="Diagramm 8"/>
            <p:cNvGraphicFramePr/>
            <p:nvPr>
              <p:extLst>
                <p:ext uri="{D42A27DB-BD31-4B8C-83A1-F6EECF244321}">
                  <p14:modId xmlns:p14="http://schemas.microsoft.com/office/powerpoint/2010/main" val="3851825676"/>
                </p:ext>
              </p:extLst>
            </p:nvPr>
          </p:nvGraphicFramePr>
          <p:xfrm>
            <a:off x="410771" y="-454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Abgerundetes Rechteck 14"/>
            <p:cNvSpPr/>
            <p:nvPr/>
          </p:nvSpPr>
          <p:spPr>
            <a:xfrm>
              <a:off x="2389149" y="3288605"/>
              <a:ext cx="1846808" cy="14944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Are </a:t>
              </a:r>
              <a:r>
                <a:rPr lang="en-GB">
                  <a:solidFill>
                    <a:schemeClr val="tx1"/>
                  </a:solidFill>
                </a:rPr>
                <a:t>reparability, modularity and upgradeability</a:t>
              </a:r>
              <a:r>
                <a:rPr lang="de-DE">
                  <a:solidFill>
                    <a:schemeClr val="tx1"/>
                  </a:solidFill>
                </a:rPr>
                <a:t> </a:t>
              </a:r>
              <a:r>
                <a:rPr lang="de-DE" err="1">
                  <a:solidFill>
                    <a:schemeClr val="tx1"/>
                  </a:solidFill>
                </a:rPr>
                <a:t>considered</a:t>
              </a:r>
              <a:r>
                <a:rPr lang="de-DE">
                  <a:solidFill>
                    <a:schemeClr val="tx1"/>
                  </a:solidFill>
                </a:rPr>
                <a:t>?</a:t>
              </a:r>
            </a:p>
          </p:txBody>
        </p:sp>
        <p:sp>
          <p:nvSpPr>
            <p:cNvPr id="16" name="Abgerundetes Rechteck 15"/>
            <p:cNvSpPr/>
            <p:nvPr/>
          </p:nvSpPr>
          <p:spPr>
            <a:xfrm>
              <a:off x="251361" y="3277330"/>
              <a:ext cx="1926045" cy="14944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a:solidFill>
                    <a:prstClr val="black"/>
                  </a:solidFill>
                </a:rPr>
                <a:t>Are </a:t>
              </a:r>
              <a:r>
                <a:rPr lang="de-DE" err="1">
                  <a:solidFill>
                    <a:prstClr val="black"/>
                  </a:solidFill>
                </a:rPr>
                <a:t>durability</a:t>
              </a:r>
              <a:r>
                <a:rPr lang="de-DE">
                  <a:solidFill>
                    <a:prstClr val="black"/>
                  </a:solidFill>
                </a:rPr>
                <a:t> </a:t>
              </a:r>
              <a:r>
                <a:rPr lang="de-DE" err="1">
                  <a:solidFill>
                    <a:prstClr val="black"/>
                  </a:solidFill>
                </a:rPr>
                <a:t>and</a:t>
              </a:r>
              <a:r>
                <a:rPr lang="de-DE">
                  <a:solidFill>
                    <a:prstClr val="black"/>
                  </a:solidFill>
                </a:rPr>
                <a:t> </a:t>
              </a:r>
              <a:r>
                <a:rPr lang="de-DE" err="1">
                  <a:solidFill>
                    <a:prstClr val="black"/>
                  </a:solidFill>
                </a:rPr>
                <a:t>recyclability</a:t>
              </a:r>
              <a:r>
                <a:rPr lang="de-DE">
                  <a:solidFill>
                    <a:prstClr val="black"/>
                  </a:solidFill>
                </a:rPr>
                <a:t> a </a:t>
              </a:r>
              <a:r>
                <a:rPr lang="de-DE" err="1">
                  <a:solidFill>
                    <a:prstClr val="black"/>
                  </a:solidFill>
                </a:rPr>
                <a:t>criterium</a:t>
              </a:r>
              <a:r>
                <a:rPr lang="de-DE">
                  <a:solidFill>
                    <a:prstClr val="black"/>
                  </a:solidFill>
                </a:rPr>
                <a:t> </a:t>
              </a:r>
              <a:r>
                <a:rPr lang="de-DE" err="1">
                  <a:solidFill>
                    <a:prstClr val="black"/>
                  </a:solidFill>
                </a:rPr>
                <a:t>for</a:t>
              </a:r>
              <a:r>
                <a:rPr lang="de-DE">
                  <a:solidFill>
                    <a:prstClr val="black"/>
                  </a:solidFill>
                </a:rPr>
                <a:t> material </a:t>
              </a:r>
              <a:r>
                <a:rPr lang="de-DE" err="1">
                  <a:solidFill>
                    <a:prstClr val="black"/>
                  </a:solidFill>
                </a:rPr>
                <a:t>selection</a:t>
              </a:r>
              <a:r>
                <a:rPr lang="de-DE">
                  <a:solidFill>
                    <a:prstClr val="black"/>
                  </a:solidFill>
                </a:rPr>
                <a:t>?</a:t>
              </a:r>
            </a:p>
          </p:txBody>
        </p:sp>
        <p:sp>
          <p:nvSpPr>
            <p:cNvPr id="17" name="Abgerundetes Rechteck 16"/>
            <p:cNvSpPr/>
            <p:nvPr/>
          </p:nvSpPr>
          <p:spPr>
            <a:xfrm>
              <a:off x="4659443" y="3288605"/>
              <a:ext cx="1796597" cy="14944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Do </a:t>
              </a:r>
              <a:r>
                <a:rPr lang="de-DE" err="1">
                  <a:solidFill>
                    <a:schemeClr val="tx1"/>
                  </a:solidFill>
                </a:rPr>
                <a:t>your</a:t>
              </a:r>
              <a:r>
                <a:rPr lang="de-DE">
                  <a:solidFill>
                    <a:schemeClr val="tx1"/>
                  </a:solidFill>
                </a:rPr>
                <a:t> </a:t>
              </a:r>
              <a:r>
                <a:rPr lang="de-DE" err="1">
                  <a:solidFill>
                    <a:schemeClr val="tx1"/>
                  </a:solidFill>
                </a:rPr>
                <a:t>products</a:t>
              </a:r>
              <a:r>
                <a:rPr lang="de-DE">
                  <a:solidFill>
                    <a:schemeClr val="tx1"/>
                  </a:solidFill>
                </a:rPr>
                <a:t> </a:t>
              </a:r>
              <a:r>
                <a:rPr lang="de-DE" err="1">
                  <a:solidFill>
                    <a:schemeClr val="tx1"/>
                  </a:solidFill>
                </a:rPr>
                <a:t>realise</a:t>
              </a:r>
              <a:r>
                <a:rPr lang="de-DE">
                  <a:solidFill>
                    <a:schemeClr val="tx1"/>
                  </a:solidFill>
                </a:rPr>
                <a:t> </a:t>
              </a:r>
              <a:r>
                <a:rPr lang="de-DE" err="1">
                  <a:solidFill>
                    <a:schemeClr val="tx1"/>
                  </a:solidFill>
                </a:rPr>
                <a:t>their</a:t>
              </a:r>
              <a:r>
                <a:rPr lang="de-DE">
                  <a:solidFill>
                    <a:schemeClr val="tx1"/>
                  </a:solidFill>
                </a:rPr>
                <a:t> </a:t>
              </a:r>
              <a:r>
                <a:rPr lang="de-DE" err="1">
                  <a:solidFill>
                    <a:schemeClr val="tx1"/>
                  </a:solidFill>
                </a:rPr>
                <a:t>full</a:t>
              </a:r>
              <a:r>
                <a:rPr lang="de-DE">
                  <a:solidFill>
                    <a:schemeClr val="tx1"/>
                  </a:solidFill>
                </a:rPr>
                <a:t> potential?</a:t>
              </a:r>
            </a:p>
          </p:txBody>
        </p:sp>
        <p:sp>
          <p:nvSpPr>
            <p:cNvPr id="18" name="Abgerundetes Rechteck 17"/>
            <p:cNvSpPr/>
            <p:nvPr/>
          </p:nvSpPr>
          <p:spPr>
            <a:xfrm>
              <a:off x="6761738" y="3301274"/>
              <a:ext cx="1904776" cy="1481793"/>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solidFill>
                    <a:schemeClr val="tx1"/>
                  </a:solidFill>
                </a:rPr>
                <a:t>How</a:t>
              </a:r>
              <a:r>
                <a:rPr lang="de-DE">
                  <a:solidFill>
                    <a:schemeClr val="tx1"/>
                  </a:solidFill>
                </a:rPr>
                <a:t> do </a:t>
              </a:r>
              <a:r>
                <a:rPr lang="de-DE" err="1">
                  <a:solidFill>
                    <a:schemeClr val="tx1"/>
                  </a:solidFill>
                </a:rPr>
                <a:t>you</a:t>
              </a:r>
              <a:r>
                <a:rPr lang="de-DE">
                  <a:solidFill>
                    <a:schemeClr val="tx1"/>
                  </a:solidFill>
                </a:rPr>
                <a:t> </a:t>
              </a:r>
              <a:r>
                <a:rPr lang="de-DE" err="1">
                  <a:solidFill>
                    <a:schemeClr val="tx1"/>
                  </a:solidFill>
                </a:rPr>
                <a:t>imagine</a:t>
              </a:r>
              <a:r>
                <a:rPr lang="de-DE">
                  <a:solidFill>
                    <a:schemeClr val="tx1"/>
                  </a:solidFill>
                </a:rPr>
                <a:t> </a:t>
              </a:r>
              <a:r>
                <a:rPr lang="de-DE" err="1">
                  <a:solidFill>
                    <a:schemeClr val="tx1"/>
                  </a:solidFill>
                </a:rPr>
                <a:t>the</a:t>
              </a:r>
              <a:r>
                <a:rPr lang="de-DE">
                  <a:solidFill>
                    <a:schemeClr val="tx1"/>
                  </a:solidFill>
                </a:rPr>
                <a:t> end </a:t>
              </a:r>
              <a:r>
                <a:rPr lang="de-DE" err="1">
                  <a:solidFill>
                    <a:schemeClr val="tx1"/>
                  </a:solidFill>
                </a:rPr>
                <a:t>of</a:t>
              </a:r>
              <a:r>
                <a:rPr lang="de-DE">
                  <a:solidFill>
                    <a:schemeClr val="tx1"/>
                  </a:solidFill>
                </a:rPr>
                <a:t> </a:t>
              </a:r>
              <a:r>
                <a:rPr lang="de-DE" err="1">
                  <a:solidFill>
                    <a:schemeClr val="tx1"/>
                  </a:solidFill>
                </a:rPr>
                <a:t>lifetime</a:t>
              </a:r>
              <a:r>
                <a:rPr lang="de-DE">
                  <a:solidFill>
                    <a:schemeClr val="tx1"/>
                  </a:solidFill>
                </a:rPr>
                <a:t> </a:t>
              </a:r>
              <a:r>
                <a:rPr lang="de-DE" err="1">
                  <a:solidFill>
                    <a:schemeClr val="tx1"/>
                  </a:solidFill>
                </a:rPr>
                <a:t>for</a:t>
              </a:r>
              <a:r>
                <a:rPr lang="de-DE">
                  <a:solidFill>
                    <a:schemeClr val="tx1"/>
                  </a:solidFill>
                </a:rPr>
                <a:t> </a:t>
              </a:r>
              <a:r>
                <a:rPr lang="de-DE" err="1">
                  <a:solidFill>
                    <a:schemeClr val="tx1"/>
                  </a:solidFill>
                </a:rPr>
                <a:t>your</a:t>
              </a:r>
              <a:r>
                <a:rPr lang="de-DE">
                  <a:solidFill>
                    <a:schemeClr val="tx1"/>
                  </a:solidFill>
                </a:rPr>
                <a:t> </a:t>
              </a:r>
              <a:r>
                <a:rPr lang="de-DE" err="1">
                  <a:solidFill>
                    <a:schemeClr val="tx1"/>
                  </a:solidFill>
                </a:rPr>
                <a:t>product</a:t>
              </a:r>
              <a:r>
                <a:rPr lang="de-DE">
                  <a:solidFill>
                    <a:schemeClr val="tx1"/>
                  </a:solidFill>
                </a:rPr>
                <a:t>?</a:t>
              </a:r>
            </a:p>
          </p:txBody>
        </p:sp>
      </p:grpSp>
      <p:sp>
        <p:nvSpPr>
          <p:cNvPr id="5" name="Textfeld 4"/>
          <p:cNvSpPr txBox="1"/>
          <p:nvPr/>
        </p:nvSpPr>
        <p:spPr>
          <a:xfrm>
            <a:off x="2476211" y="455573"/>
            <a:ext cx="9486805" cy="1631216"/>
          </a:xfrm>
          <a:prstGeom prst="rect">
            <a:avLst/>
          </a:prstGeom>
          <a:noFill/>
        </p:spPr>
        <p:txBody>
          <a:bodyPr wrap="square" rtlCol="0">
            <a:spAutoFit/>
          </a:bodyPr>
          <a:lstStyle/>
          <a:p>
            <a:r>
              <a:rPr lang="de-DE" sz="2800"/>
              <a:t>Understanding </a:t>
            </a:r>
            <a:r>
              <a:rPr lang="de-DE" sz="2800" err="1"/>
              <a:t>opportunities</a:t>
            </a:r>
            <a:r>
              <a:rPr lang="de-DE" sz="2800"/>
              <a:t> </a:t>
            </a:r>
            <a:r>
              <a:rPr lang="de-DE" sz="2800" err="1"/>
              <a:t>of</a:t>
            </a:r>
            <a:r>
              <a:rPr lang="de-DE" sz="2800"/>
              <a:t> </a:t>
            </a:r>
            <a:r>
              <a:rPr lang="de-DE" sz="2800" err="1"/>
              <a:t>the</a:t>
            </a:r>
            <a:r>
              <a:rPr lang="de-DE" sz="2800"/>
              <a:t> </a:t>
            </a:r>
            <a:r>
              <a:rPr lang="de-DE" sz="2800" err="1"/>
              <a:t>circular</a:t>
            </a:r>
            <a:r>
              <a:rPr lang="de-DE" sz="2800"/>
              <a:t> </a:t>
            </a:r>
            <a:r>
              <a:rPr lang="de-DE" sz="2800" err="1"/>
              <a:t>economy</a:t>
            </a:r>
            <a:r>
              <a:rPr lang="de-DE" sz="2800"/>
              <a:t> in </a:t>
            </a:r>
            <a:r>
              <a:rPr lang="de-DE" sz="2800" err="1"/>
              <a:t>contrast</a:t>
            </a:r>
            <a:r>
              <a:rPr lang="de-DE" sz="2800"/>
              <a:t> </a:t>
            </a:r>
            <a:r>
              <a:rPr lang="de-DE" sz="2800" err="1"/>
              <a:t>to</a:t>
            </a:r>
            <a:r>
              <a:rPr lang="de-DE" sz="2800"/>
              <a:t> </a:t>
            </a:r>
            <a:r>
              <a:rPr lang="de-DE" sz="2800" err="1"/>
              <a:t>the</a:t>
            </a:r>
            <a:r>
              <a:rPr lang="de-DE" sz="2800"/>
              <a:t> </a:t>
            </a:r>
            <a:r>
              <a:rPr lang="de-DE" sz="2800" err="1"/>
              <a:t>inefficiencies</a:t>
            </a:r>
            <a:r>
              <a:rPr lang="de-DE" sz="2800"/>
              <a:t> </a:t>
            </a:r>
            <a:r>
              <a:rPr lang="de-DE" sz="2800" err="1"/>
              <a:t>of</a:t>
            </a:r>
            <a:r>
              <a:rPr lang="de-DE" sz="2800"/>
              <a:t> linear </a:t>
            </a:r>
            <a:r>
              <a:rPr lang="de-DE" sz="2800" err="1"/>
              <a:t>economy</a:t>
            </a:r>
            <a:endParaRPr lang="de-DE" sz="2800"/>
          </a:p>
          <a:p>
            <a:endParaRPr lang="de-DE" sz="2000"/>
          </a:p>
          <a:p>
            <a:r>
              <a:rPr lang="de-DE" sz="2400" err="1"/>
              <a:t>Example</a:t>
            </a:r>
            <a:r>
              <a:rPr lang="de-DE" sz="2400"/>
              <a:t>: </a:t>
            </a:r>
            <a:r>
              <a:rPr lang="de-DE" sz="2400" err="1"/>
              <a:t>Manufacturer</a:t>
            </a:r>
            <a:r>
              <a:rPr lang="de-DE" sz="2400"/>
              <a:t> </a:t>
            </a:r>
            <a:r>
              <a:rPr lang="de-DE" sz="2400" err="1"/>
              <a:t>of</a:t>
            </a:r>
            <a:r>
              <a:rPr lang="de-DE" sz="2400"/>
              <a:t> </a:t>
            </a:r>
            <a:r>
              <a:rPr lang="de-DE" sz="2400" err="1"/>
              <a:t>playground</a:t>
            </a:r>
            <a:r>
              <a:rPr lang="de-DE" sz="2400"/>
              <a:t> </a:t>
            </a:r>
            <a:r>
              <a:rPr lang="de-DE" sz="2400" err="1"/>
              <a:t>equipment</a:t>
            </a:r>
            <a:endParaRPr lang="de-DE" sz="2400"/>
          </a:p>
        </p:txBody>
      </p:sp>
      <p:pic>
        <p:nvPicPr>
          <p:cNvPr id="6" name="Grafik 5"/>
          <p:cNvPicPr>
            <a:picLocks noChangeAspect="1"/>
          </p:cNvPicPr>
          <p:nvPr/>
        </p:nvPicPr>
        <p:blipFill>
          <a:blip r:embed="rId8"/>
          <a:stretch>
            <a:fillRect/>
          </a:stretch>
        </p:blipFill>
        <p:spPr>
          <a:xfrm>
            <a:off x="9126788" y="1196044"/>
            <a:ext cx="2391307" cy="2342387"/>
          </a:xfrm>
          <a:prstGeom prst="rect">
            <a:avLst/>
          </a:prstGeom>
        </p:spPr>
      </p:pic>
      <p:pic>
        <p:nvPicPr>
          <p:cNvPr id="21" name="Grafik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92544" y="5120795"/>
            <a:ext cx="1052736" cy="1052736"/>
          </a:xfrm>
          <a:prstGeom prst="rect">
            <a:avLst/>
          </a:prstGeom>
        </p:spPr>
      </p:pic>
      <p:sp>
        <p:nvSpPr>
          <p:cNvPr id="22" name="Wolkenförmige Legende 21"/>
          <p:cNvSpPr/>
          <p:nvPr/>
        </p:nvSpPr>
        <p:spPr>
          <a:xfrm>
            <a:off x="9203306" y="3328244"/>
            <a:ext cx="2221285" cy="1296144"/>
          </a:xfrm>
          <a:prstGeom prst="cloudCallout">
            <a:avLst>
              <a:gd name="adj1" fmla="val 39572"/>
              <a:gd name="adj2" fmla="val 770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Kids </a:t>
            </a:r>
            <a:r>
              <a:rPr lang="de-DE" err="1">
                <a:solidFill>
                  <a:schemeClr val="tx1"/>
                </a:solidFill>
              </a:rPr>
              <a:t>grow</a:t>
            </a:r>
            <a:r>
              <a:rPr lang="de-DE">
                <a:solidFill>
                  <a:schemeClr val="tx1"/>
                </a:solidFill>
              </a:rPr>
              <a:t> fast, </a:t>
            </a:r>
            <a:r>
              <a:rPr lang="de-DE" err="1">
                <a:solidFill>
                  <a:schemeClr val="tx1"/>
                </a:solidFill>
              </a:rPr>
              <a:t>interests</a:t>
            </a:r>
            <a:r>
              <a:rPr lang="de-DE">
                <a:solidFill>
                  <a:schemeClr val="tx1"/>
                </a:solidFill>
              </a:rPr>
              <a:t> </a:t>
            </a:r>
            <a:r>
              <a:rPr lang="de-DE" err="1">
                <a:solidFill>
                  <a:schemeClr val="tx1"/>
                </a:solidFill>
              </a:rPr>
              <a:t>change</a:t>
            </a:r>
            <a:r>
              <a:rPr lang="de-DE">
                <a:solidFill>
                  <a:schemeClr val="tx1"/>
                </a:solidFill>
              </a:rPr>
              <a:t>…</a:t>
            </a:r>
          </a:p>
        </p:txBody>
      </p:sp>
    </p:spTree>
    <p:extLst>
      <p:ext uri="{BB962C8B-B14F-4D97-AF65-F5344CB8AC3E}">
        <p14:creationId xmlns:p14="http://schemas.microsoft.com/office/powerpoint/2010/main" val="196920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91344" y="1590708"/>
            <a:ext cx="11737304" cy="4422414"/>
            <a:chOff x="191344" y="1590708"/>
            <a:chExt cx="11737304" cy="4422414"/>
          </a:xfrm>
        </p:grpSpPr>
        <p:sp>
          <p:nvSpPr>
            <p:cNvPr id="50" name="Abgerundetes Rechteck 49"/>
            <p:cNvSpPr/>
            <p:nvPr/>
          </p:nvSpPr>
          <p:spPr>
            <a:xfrm>
              <a:off x="191344" y="1590708"/>
              <a:ext cx="3456384" cy="351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solidFill>
                    <a:schemeClr val="tx1"/>
                  </a:solidFill>
                </a:rPr>
                <a:t>Product</a:t>
              </a:r>
              <a:r>
                <a:rPr lang="de-DE">
                  <a:solidFill>
                    <a:schemeClr val="tx1"/>
                  </a:solidFill>
                </a:rPr>
                <a:t> </a:t>
              </a:r>
              <a:r>
                <a:rPr lang="de-DE" err="1">
                  <a:solidFill>
                    <a:schemeClr val="tx1"/>
                  </a:solidFill>
                </a:rPr>
                <a:t>innovation</a:t>
              </a:r>
              <a:endParaRPr lang="de-DE">
                <a:solidFill>
                  <a:schemeClr val="tx1"/>
                </a:solidFill>
              </a:endParaRPr>
            </a:p>
          </p:txBody>
        </p:sp>
        <p:sp>
          <p:nvSpPr>
            <p:cNvPr id="51" name="Abgerundetes Rechteck 50"/>
            <p:cNvSpPr/>
            <p:nvPr/>
          </p:nvSpPr>
          <p:spPr>
            <a:xfrm>
              <a:off x="3935760" y="1590708"/>
              <a:ext cx="3888432" cy="351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solidFill>
                    <a:schemeClr val="tx1"/>
                  </a:solidFill>
                </a:rPr>
                <a:t>Process</a:t>
              </a:r>
              <a:r>
                <a:rPr lang="de-DE">
                  <a:solidFill>
                    <a:schemeClr val="tx1"/>
                  </a:solidFill>
                </a:rPr>
                <a:t> </a:t>
              </a:r>
              <a:r>
                <a:rPr lang="de-DE" err="1">
                  <a:solidFill>
                    <a:schemeClr val="tx1"/>
                  </a:solidFill>
                </a:rPr>
                <a:t>innovation</a:t>
              </a:r>
              <a:endParaRPr lang="de-DE">
                <a:solidFill>
                  <a:schemeClr val="tx1"/>
                </a:solidFill>
              </a:endParaRPr>
            </a:p>
          </p:txBody>
        </p:sp>
        <p:sp>
          <p:nvSpPr>
            <p:cNvPr id="52" name="Abgerundetes Rechteck 51"/>
            <p:cNvSpPr/>
            <p:nvPr/>
          </p:nvSpPr>
          <p:spPr>
            <a:xfrm>
              <a:off x="8184232" y="1590708"/>
              <a:ext cx="3744416" cy="3513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Business </a:t>
              </a:r>
              <a:r>
                <a:rPr lang="de-DE" err="1">
                  <a:solidFill>
                    <a:schemeClr val="tx1"/>
                  </a:solidFill>
                </a:rPr>
                <a:t>model</a:t>
              </a:r>
              <a:r>
                <a:rPr lang="de-DE">
                  <a:solidFill>
                    <a:schemeClr val="tx1"/>
                  </a:solidFill>
                </a:rPr>
                <a:t> </a:t>
              </a:r>
              <a:r>
                <a:rPr lang="de-DE" err="1">
                  <a:solidFill>
                    <a:schemeClr val="tx1"/>
                  </a:solidFill>
                </a:rPr>
                <a:t>innovation</a:t>
              </a:r>
              <a:endParaRPr lang="de-DE">
                <a:solidFill>
                  <a:schemeClr val="tx1"/>
                </a:solidFill>
              </a:endParaRPr>
            </a:p>
          </p:txBody>
        </p:sp>
        <p:sp>
          <p:nvSpPr>
            <p:cNvPr id="53" name="Abgerundetes Rechteck 52"/>
            <p:cNvSpPr/>
            <p:nvPr/>
          </p:nvSpPr>
          <p:spPr>
            <a:xfrm>
              <a:off x="191344" y="1988840"/>
              <a:ext cx="11717360" cy="528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D3766"/>
                  </a:solidFill>
                </a:rPr>
                <a:t>Use of materials</a:t>
              </a:r>
              <a:endParaRPr lang="en-US">
                <a:solidFill>
                  <a:srgbClr val="1D3766"/>
                </a:solidFill>
              </a:endParaRPr>
            </a:p>
          </p:txBody>
        </p:sp>
        <p:sp>
          <p:nvSpPr>
            <p:cNvPr id="54" name="Abgerundetes Rechteck 53"/>
            <p:cNvSpPr/>
            <p:nvPr/>
          </p:nvSpPr>
          <p:spPr>
            <a:xfrm>
              <a:off x="191344" y="2563610"/>
              <a:ext cx="3456384" cy="510634"/>
            </a:xfrm>
            <a:prstGeom prst="roundRect">
              <a:avLst/>
            </a:prstGeom>
            <a:solidFill>
              <a:srgbClr val="1D3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Design </a:t>
              </a:r>
              <a:r>
                <a:rPr lang="de-DE" err="1"/>
                <a:t>the</a:t>
              </a:r>
              <a:r>
                <a:rPr lang="de-DE"/>
                <a:t> </a:t>
              </a:r>
              <a:r>
                <a:rPr lang="de-DE" err="1"/>
                <a:t>product</a:t>
              </a:r>
              <a:r>
                <a:rPr lang="de-DE"/>
                <a:t> </a:t>
              </a:r>
              <a:r>
                <a:rPr lang="de-DE" err="1"/>
                <a:t>for</a:t>
              </a:r>
              <a:r>
                <a:rPr lang="de-DE"/>
                <a:t> </a:t>
              </a:r>
              <a:r>
                <a:rPr lang="de-DE" err="1"/>
                <a:t>closed</a:t>
              </a:r>
              <a:r>
                <a:rPr lang="de-DE"/>
                <a:t> </a:t>
              </a:r>
              <a:r>
                <a:rPr lang="de-DE" err="1"/>
                <a:t>loop</a:t>
              </a:r>
              <a:r>
                <a:rPr lang="de-DE"/>
                <a:t> </a:t>
              </a:r>
              <a:r>
                <a:rPr lang="de-DE" err="1"/>
                <a:t>recycling</a:t>
              </a:r>
              <a:endParaRPr lang="de-DE"/>
            </a:p>
          </p:txBody>
        </p:sp>
        <p:sp>
          <p:nvSpPr>
            <p:cNvPr id="55" name="Abgerundetes Rechteck 54"/>
            <p:cNvSpPr/>
            <p:nvPr/>
          </p:nvSpPr>
          <p:spPr>
            <a:xfrm>
              <a:off x="3935760" y="2564926"/>
              <a:ext cx="3888432" cy="507650"/>
            </a:xfrm>
            <a:prstGeom prst="roundRect">
              <a:avLst/>
            </a:prstGeom>
            <a:solidFill>
              <a:srgbClr val="1D3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Substitution of virgin raw materials by bio-based or recycled materials</a:t>
              </a:r>
            </a:p>
          </p:txBody>
        </p:sp>
        <p:sp>
          <p:nvSpPr>
            <p:cNvPr id="56" name="Abgerundetes Rechteck 55"/>
            <p:cNvSpPr/>
            <p:nvPr/>
          </p:nvSpPr>
          <p:spPr>
            <a:xfrm>
              <a:off x="8184232" y="2564904"/>
              <a:ext cx="3724472" cy="510634"/>
            </a:xfrm>
            <a:prstGeom prst="roundRect">
              <a:avLst/>
            </a:prstGeom>
            <a:solidFill>
              <a:srgbClr val="1D37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Build a circular supply chain</a:t>
              </a:r>
            </a:p>
          </p:txBody>
        </p:sp>
        <p:sp>
          <p:nvSpPr>
            <p:cNvPr id="57" name="Abgerundetes Rechteck 56"/>
            <p:cNvSpPr/>
            <p:nvPr/>
          </p:nvSpPr>
          <p:spPr>
            <a:xfrm>
              <a:off x="3935760" y="3691308"/>
              <a:ext cx="3888432" cy="497157"/>
            </a:xfrm>
            <a:prstGeom prst="roundRect">
              <a:avLst/>
            </a:prstGeom>
            <a:solidFill>
              <a:srgbClr val="62B2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Apply</a:t>
              </a:r>
              <a:r>
                <a:rPr lang="de-DE"/>
                <a:t> LEAN </a:t>
              </a:r>
              <a:r>
                <a:rPr lang="de-DE" err="1"/>
                <a:t>manufacturing</a:t>
              </a:r>
              <a:r>
                <a:rPr lang="de-DE"/>
                <a:t> </a:t>
              </a:r>
              <a:r>
                <a:rPr lang="de-DE" err="1"/>
                <a:t>processes</a:t>
              </a:r>
              <a:r>
                <a:rPr lang="de-DE"/>
                <a:t> </a:t>
              </a:r>
              <a:r>
                <a:rPr lang="de-DE" err="1"/>
                <a:t>with</a:t>
              </a:r>
              <a:r>
                <a:rPr lang="de-DE"/>
                <a:t> </a:t>
              </a:r>
              <a:r>
                <a:rPr lang="de-DE" err="1"/>
                <a:t>standardized</a:t>
              </a:r>
              <a:r>
                <a:rPr lang="de-DE"/>
                <a:t> </a:t>
              </a:r>
              <a:r>
                <a:rPr lang="de-DE" err="1"/>
                <a:t>parts</a:t>
              </a:r>
              <a:endParaRPr lang="de-DE"/>
            </a:p>
          </p:txBody>
        </p:sp>
        <p:sp>
          <p:nvSpPr>
            <p:cNvPr id="58" name="Abgerundetes Rechteck 57"/>
            <p:cNvSpPr/>
            <p:nvPr/>
          </p:nvSpPr>
          <p:spPr>
            <a:xfrm>
              <a:off x="191344" y="3692704"/>
              <a:ext cx="3456383" cy="496809"/>
            </a:xfrm>
            <a:prstGeom prst="roundRect">
              <a:avLst/>
            </a:prstGeom>
            <a:solidFill>
              <a:srgbClr val="62B2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Use</a:t>
              </a:r>
              <a:r>
                <a:rPr lang="de-DE"/>
                <a:t> modular design </a:t>
              </a:r>
              <a:r>
                <a:rPr lang="de-DE" err="1"/>
                <a:t>that</a:t>
              </a:r>
              <a:r>
                <a:rPr lang="de-DE"/>
                <a:t> </a:t>
              </a:r>
              <a:r>
                <a:rPr lang="de-DE" err="1"/>
                <a:t>may</a:t>
              </a:r>
              <a:r>
                <a:rPr lang="de-DE"/>
                <a:t> </a:t>
              </a:r>
              <a:r>
                <a:rPr lang="de-DE" err="1"/>
                <a:t>be</a:t>
              </a:r>
              <a:r>
                <a:rPr lang="de-DE"/>
                <a:t> </a:t>
              </a:r>
              <a:r>
                <a:rPr lang="de-DE" err="1"/>
                <a:t>adjusted</a:t>
              </a:r>
              <a:r>
                <a:rPr lang="de-DE"/>
                <a:t> </a:t>
              </a:r>
              <a:r>
                <a:rPr lang="de-DE" err="1"/>
                <a:t>when</a:t>
              </a:r>
              <a:r>
                <a:rPr lang="de-DE"/>
                <a:t> </a:t>
              </a:r>
              <a:r>
                <a:rPr lang="de-DE" err="1"/>
                <a:t>kids</a:t>
              </a:r>
              <a:r>
                <a:rPr lang="de-DE"/>
                <a:t> </a:t>
              </a:r>
              <a:r>
                <a:rPr lang="de-DE" err="1"/>
                <a:t>grow</a:t>
              </a:r>
              <a:endParaRPr lang="de-DE"/>
            </a:p>
          </p:txBody>
        </p:sp>
        <p:sp>
          <p:nvSpPr>
            <p:cNvPr id="59" name="Abgerundetes Rechteck 58"/>
            <p:cNvSpPr/>
            <p:nvPr/>
          </p:nvSpPr>
          <p:spPr>
            <a:xfrm>
              <a:off x="8184233" y="3691308"/>
              <a:ext cx="3724472" cy="496809"/>
            </a:xfrm>
            <a:prstGeom prst="roundRect">
              <a:avLst/>
            </a:prstGeom>
            <a:solidFill>
              <a:srgbClr val="62B2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Develop</a:t>
              </a:r>
              <a:r>
                <a:rPr lang="de-DE"/>
                <a:t> a </a:t>
              </a:r>
              <a:r>
                <a:rPr lang="de-DE" err="1"/>
                <a:t>portfolio</a:t>
              </a:r>
              <a:r>
                <a:rPr lang="de-DE"/>
                <a:t> </a:t>
              </a:r>
              <a:r>
                <a:rPr lang="de-DE" err="1"/>
                <a:t>for</a:t>
              </a:r>
              <a:r>
                <a:rPr lang="de-DE"/>
                <a:t> </a:t>
              </a:r>
              <a:r>
                <a:rPr lang="de-DE" err="1"/>
                <a:t>product</a:t>
              </a:r>
              <a:r>
                <a:rPr lang="de-DE"/>
                <a:t> </a:t>
              </a:r>
              <a:r>
                <a:rPr lang="de-DE" err="1"/>
                <a:t>life</a:t>
              </a:r>
              <a:r>
                <a:rPr lang="de-DE"/>
                <a:t> </a:t>
              </a:r>
              <a:r>
                <a:rPr lang="de-DE" err="1"/>
                <a:t>extension</a:t>
              </a:r>
              <a:endParaRPr lang="de-DE"/>
            </a:p>
          </p:txBody>
        </p:sp>
        <p:sp>
          <p:nvSpPr>
            <p:cNvPr id="60" name="Abgerundetes Rechteck 59"/>
            <p:cNvSpPr/>
            <p:nvPr/>
          </p:nvSpPr>
          <p:spPr>
            <a:xfrm>
              <a:off x="8184232" y="4812360"/>
              <a:ext cx="3728442" cy="307992"/>
            </a:xfrm>
            <a:prstGeom prst="roundRect">
              <a:avLst/>
            </a:prstGeom>
            <a:solidFill>
              <a:srgbClr val="F49B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Swings </a:t>
              </a:r>
              <a:r>
                <a:rPr lang="de-DE" err="1"/>
                <a:t>as</a:t>
              </a:r>
              <a:r>
                <a:rPr lang="de-DE"/>
                <a:t> a </a:t>
              </a:r>
              <a:r>
                <a:rPr lang="de-DE" err="1"/>
                <a:t>service</a:t>
              </a:r>
              <a:r>
                <a:rPr lang="de-DE"/>
                <a:t> </a:t>
              </a:r>
              <a:r>
                <a:rPr lang="de-DE" err="1"/>
                <a:t>for</a:t>
              </a:r>
              <a:r>
                <a:rPr lang="de-DE"/>
                <a:t> a </a:t>
              </a:r>
              <a:r>
                <a:rPr lang="de-DE" err="1"/>
                <a:t>monthly</a:t>
              </a:r>
              <a:r>
                <a:rPr lang="de-DE"/>
                <a:t> </a:t>
              </a:r>
              <a:r>
                <a:rPr lang="de-DE" err="1"/>
                <a:t>fee</a:t>
              </a:r>
              <a:endParaRPr lang="de-DE"/>
            </a:p>
          </p:txBody>
        </p:sp>
        <p:sp>
          <p:nvSpPr>
            <p:cNvPr id="61" name="Abgerundetes Rechteck 60"/>
            <p:cNvSpPr/>
            <p:nvPr/>
          </p:nvSpPr>
          <p:spPr>
            <a:xfrm>
              <a:off x="191345" y="5524062"/>
              <a:ext cx="3456382" cy="482352"/>
            </a:xfrm>
            <a:prstGeom prst="roundRect">
              <a:avLst/>
            </a:prstGeom>
            <a:solidFill>
              <a:srgbClr val="8F18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Design </a:t>
              </a:r>
              <a:r>
                <a:rPr lang="de-DE" err="1"/>
                <a:t>products</a:t>
              </a:r>
              <a:r>
                <a:rPr lang="de-DE"/>
                <a:t> to </a:t>
              </a:r>
              <a:r>
                <a:rPr lang="de-DE" err="1"/>
                <a:t>be</a:t>
              </a:r>
              <a:r>
                <a:rPr lang="de-DE"/>
                <a:t> </a:t>
              </a:r>
              <a:r>
                <a:rPr lang="de-DE" err="1"/>
                <a:t>remanufactured</a:t>
              </a:r>
              <a:endParaRPr lang="de-DE"/>
            </a:p>
          </p:txBody>
        </p:sp>
        <p:sp>
          <p:nvSpPr>
            <p:cNvPr id="62" name="Abgerundetes Rechteck 61"/>
            <p:cNvSpPr/>
            <p:nvPr/>
          </p:nvSpPr>
          <p:spPr>
            <a:xfrm>
              <a:off x="3935760" y="5524062"/>
              <a:ext cx="3888432" cy="482352"/>
            </a:xfrm>
            <a:prstGeom prst="roundRect">
              <a:avLst/>
            </a:prstGeom>
            <a:solidFill>
              <a:srgbClr val="8F18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Apply</a:t>
              </a:r>
              <a:r>
                <a:rPr lang="de-DE"/>
                <a:t> ICT </a:t>
              </a:r>
              <a:r>
                <a:rPr lang="de-DE" err="1"/>
                <a:t>processes</a:t>
              </a:r>
              <a:r>
                <a:rPr lang="de-DE"/>
                <a:t> </a:t>
              </a:r>
              <a:r>
                <a:rPr lang="de-DE" err="1"/>
                <a:t>enabling</a:t>
              </a:r>
              <a:r>
                <a:rPr lang="de-DE"/>
                <a:t> </a:t>
              </a:r>
              <a:r>
                <a:rPr lang="de-DE" err="1"/>
                <a:t>reverse</a:t>
              </a:r>
              <a:r>
                <a:rPr lang="de-DE"/>
                <a:t> </a:t>
              </a:r>
              <a:r>
                <a:rPr lang="de-DE" err="1"/>
                <a:t>logistics</a:t>
              </a:r>
              <a:r>
                <a:rPr lang="de-DE"/>
                <a:t> </a:t>
              </a:r>
              <a:r>
                <a:rPr lang="de-DE" err="1"/>
                <a:t>and</a:t>
              </a:r>
              <a:r>
                <a:rPr lang="de-DE"/>
                <a:t> </a:t>
              </a:r>
              <a:r>
                <a:rPr lang="de-DE" err="1"/>
                <a:t>refund</a:t>
              </a:r>
              <a:r>
                <a:rPr lang="de-DE"/>
                <a:t> </a:t>
              </a:r>
              <a:r>
                <a:rPr lang="de-DE" err="1"/>
                <a:t>system</a:t>
              </a:r>
              <a:endParaRPr lang="de-DE"/>
            </a:p>
          </p:txBody>
        </p:sp>
        <p:sp>
          <p:nvSpPr>
            <p:cNvPr id="63" name="Abgerundetes Rechteck 62"/>
            <p:cNvSpPr/>
            <p:nvPr/>
          </p:nvSpPr>
          <p:spPr>
            <a:xfrm>
              <a:off x="8184232" y="5530770"/>
              <a:ext cx="3724473" cy="482352"/>
            </a:xfrm>
            <a:prstGeom prst="roundRect">
              <a:avLst/>
            </a:prstGeom>
            <a:solidFill>
              <a:srgbClr val="8F18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err="1"/>
                <a:t>Offer</a:t>
              </a:r>
              <a:r>
                <a:rPr lang="de-DE"/>
                <a:t> a </a:t>
              </a:r>
              <a:r>
                <a:rPr lang="de-DE" err="1"/>
                <a:t>take</a:t>
              </a:r>
              <a:r>
                <a:rPr lang="de-DE"/>
                <a:t>-back </a:t>
              </a:r>
              <a:r>
                <a:rPr lang="de-DE" err="1"/>
                <a:t>scheme</a:t>
              </a:r>
              <a:endParaRPr lang="de-DE"/>
            </a:p>
          </p:txBody>
        </p:sp>
        <p:sp>
          <p:nvSpPr>
            <p:cNvPr id="64" name="Abgerundetes Rechteck 63"/>
            <p:cNvSpPr/>
            <p:nvPr/>
          </p:nvSpPr>
          <p:spPr>
            <a:xfrm>
              <a:off x="191344" y="4237413"/>
              <a:ext cx="11737303" cy="533998"/>
            </a:xfrm>
            <a:prstGeom prst="roundRect">
              <a:avLst/>
            </a:prstGeom>
            <a:noFill/>
            <a:ln>
              <a:solidFill>
                <a:srgbClr val="F49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49B29"/>
                  </a:solidFill>
                </a:rPr>
                <a:t>Product capacity</a:t>
              </a:r>
              <a:endParaRPr lang="en-US">
                <a:solidFill>
                  <a:srgbClr val="F49B29"/>
                </a:solidFill>
              </a:endParaRPr>
            </a:p>
          </p:txBody>
        </p:sp>
        <p:sp>
          <p:nvSpPr>
            <p:cNvPr id="65" name="Abgerundetes Rechteck 64"/>
            <p:cNvSpPr/>
            <p:nvPr/>
          </p:nvSpPr>
          <p:spPr>
            <a:xfrm>
              <a:off x="191345" y="5175121"/>
              <a:ext cx="11717360" cy="300880"/>
            </a:xfrm>
            <a:prstGeom prst="roundRect">
              <a:avLst/>
            </a:prstGeom>
            <a:noFill/>
            <a:ln>
              <a:solidFill>
                <a:srgbClr val="8F1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8F1839"/>
                  </a:solidFill>
                </a:rPr>
                <a:t>End-of-life value</a:t>
              </a:r>
              <a:endParaRPr lang="en-US">
                <a:solidFill>
                  <a:srgbClr val="8F1839"/>
                </a:solidFill>
              </a:endParaRPr>
            </a:p>
          </p:txBody>
        </p:sp>
        <p:sp>
          <p:nvSpPr>
            <p:cNvPr id="66" name="Abgerundetes Rechteck 65"/>
            <p:cNvSpPr/>
            <p:nvPr/>
          </p:nvSpPr>
          <p:spPr>
            <a:xfrm>
              <a:off x="191345" y="3115193"/>
              <a:ext cx="11717360" cy="529831"/>
            </a:xfrm>
            <a:prstGeom prst="roundRect">
              <a:avLst/>
            </a:prstGeom>
            <a:noFill/>
            <a:ln>
              <a:solidFill>
                <a:srgbClr val="62B2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59A47"/>
                  </a:solidFill>
                </a:rPr>
                <a:t>Product lifetime</a:t>
              </a:r>
              <a:endParaRPr lang="en-US">
                <a:solidFill>
                  <a:srgbClr val="259A47"/>
                </a:solidFill>
              </a:endParaRPr>
            </a:p>
          </p:txBody>
        </p:sp>
      </p:grpSp>
      <p:sp>
        <p:nvSpPr>
          <p:cNvPr id="68" name="Textfeld 67"/>
          <p:cNvSpPr txBox="1"/>
          <p:nvPr/>
        </p:nvSpPr>
        <p:spPr>
          <a:xfrm>
            <a:off x="3191554" y="575374"/>
            <a:ext cx="5376857" cy="523220"/>
          </a:xfrm>
          <a:prstGeom prst="rect">
            <a:avLst/>
          </a:prstGeom>
          <a:noFill/>
        </p:spPr>
        <p:txBody>
          <a:bodyPr wrap="none" rtlCol="0">
            <a:spAutoFit/>
          </a:bodyPr>
          <a:lstStyle/>
          <a:p>
            <a:pPr algn="ctr"/>
            <a:r>
              <a:rPr lang="de-DE" sz="2800" err="1"/>
              <a:t>Approaches</a:t>
            </a:r>
            <a:r>
              <a:rPr lang="de-DE" sz="2800"/>
              <a:t> </a:t>
            </a:r>
            <a:r>
              <a:rPr lang="de-DE" sz="2800" err="1"/>
              <a:t>for</a:t>
            </a:r>
            <a:r>
              <a:rPr lang="de-DE" sz="2800"/>
              <a:t> </a:t>
            </a:r>
            <a:r>
              <a:rPr lang="de-DE" sz="2800" err="1"/>
              <a:t>circular</a:t>
            </a:r>
            <a:r>
              <a:rPr lang="de-DE" sz="2800"/>
              <a:t> </a:t>
            </a:r>
            <a:r>
              <a:rPr lang="de-DE" sz="2800" err="1"/>
              <a:t>innovation</a:t>
            </a:r>
            <a:endParaRPr lang="de-DE" sz="2800"/>
          </a:p>
        </p:txBody>
      </p:sp>
      <p:pic>
        <p:nvPicPr>
          <p:cNvPr id="4" name="Grafik 5">
            <a:extLst>
              <a:ext uri="{FF2B5EF4-FFF2-40B4-BE49-F238E27FC236}">
                <a16:creationId xmlns:a16="http://schemas.microsoft.com/office/drawing/2014/main" id="{4878E581-C38B-C671-86DB-B41DC069B97D}"/>
              </a:ext>
            </a:extLst>
          </p:cNvPr>
          <p:cNvPicPr>
            <a:picLocks noChangeAspect="1"/>
          </p:cNvPicPr>
          <p:nvPr/>
        </p:nvPicPr>
        <p:blipFill rotWithShape="1">
          <a:blip r:embed="rId3"/>
          <a:srcRect l="-1465" t="24344" r="1832" b="4736"/>
          <a:stretch/>
        </p:blipFill>
        <p:spPr>
          <a:xfrm>
            <a:off x="10028926" y="171285"/>
            <a:ext cx="1900826" cy="1328385"/>
          </a:xfrm>
          <a:prstGeom prst="rect">
            <a:avLst/>
          </a:prstGeom>
        </p:spPr>
      </p:pic>
    </p:spTree>
    <p:extLst>
      <p:ext uri="{BB962C8B-B14F-4D97-AF65-F5344CB8AC3E}">
        <p14:creationId xmlns:p14="http://schemas.microsoft.com/office/powerpoint/2010/main" val="423388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1213" y="1909358"/>
            <a:ext cx="2232248" cy="650848"/>
          </a:xfrm>
          <a:prstGeom prst="rect">
            <a:avLst/>
          </a:prstGeom>
        </p:spPr>
      </p:pic>
      <p:sp>
        <p:nvSpPr>
          <p:cNvPr id="6" name="Textfeld 5"/>
          <p:cNvSpPr txBox="1"/>
          <p:nvPr/>
        </p:nvSpPr>
        <p:spPr>
          <a:xfrm>
            <a:off x="2495600" y="620688"/>
            <a:ext cx="9457910" cy="523220"/>
          </a:xfrm>
          <a:prstGeom prst="rect">
            <a:avLst/>
          </a:prstGeom>
          <a:noFill/>
        </p:spPr>
        <p:txBody>
          <a:bodyPr wrap="none" rtlCol="0">
            <a:spAutoFit/>
          </a:bodyPr>
          <a:lstStyle/>
          <a:p>
            <a:pPr algn="ctr"/>
            <a:r>
              <a:rPr lang="de-DE" sz="2800" err="1"/>
              <a:t>How</a:t>
            </a:r>
            <a:r>
              <a:rPr lang="de-DE" sz="2800"/>
              <a:t> </a:t>
            </a:r>
            <a:r>
              <a:rPr lang="de-DE" sz="2800" err="1"/>
              <a:t>did</a:t>
            </a:r>
            <a:r>
              <a:rPr lang="de-DE" sz="2800"/>
              <a:t> </a:t>
            </a:r>
            <a:r>
              <a:rPr lang="de-DE" sz="2800" err="1"/>
              <a:t>other</a:t>
            </a:r>
            <a:r>
              <a:rPr lang="de-DE" sz="2800"/>
              <a:t> </a:t>
            </a:r>
            <a:r>
              <a:rPr lang="de-DE" sz="2800" err="1"/>
              <a:t>companies</a:t>
            </a:r>
            <a:r>
              <a:rPr lang="de-DE" sz="2800"/>
              <a:t> </a:t>
            </a:r>
            <a:r>
              <a:rPr lang="de-DE" sz="2800" err="1"/>
              <a:t>transform</a:t>
            </a:r>
            <a:r>
              <a:rPr lang="de-DE" sz="2800"/>
              <a:t> </a:t>
            </a:r>
            <a:r>
              <a:rPr lang="de-DE" sz="2800" err="1"/>
              <a:t>towards</a:t>
            </a:r>
            <a:r>
              <a:rPr lang="de-DE" sz="2800"/>
              <a:t> </a:t>
            </a:r>
            <a:r>
              <a:rPr lang="de-DE" sz="2800" err="1"/>
              <a:t>circular</a:t>
            </a:r>
            <a:r>
              <a:rPr lang="de-DE" sz="2800"/>
              <a:t> </a:t>
            </a:r>
            <a:r>
              <a:rPr lang="de-DE" sz="2800" err="1"/>
              <a:t>economy</a:t>
            </a:r>
            <a:r>
              <a:rPr lang="de-DE" sz="2800"/>
              <a:t>?</a:t>
            </a:r>
          </a:p>
        </p:txBody>
      </p:sp>
      <p:sp>
        <p:nvSpPr>
          <p:cNvPr id="7" name="Rechteck 6"/>
          <p:cNvSpPr/>
          <p:nvPr/>
        </p:nvSpPr>
        <p:spPr>
          <a:xfrm>
            <a:off x="551385" y="1880839"/>
            <a:ext cx="8928991" cy="707886"/>
          </a:xfrm>
          <a:prstGeom prst="rect">
            <a:avLst/>
          </a:prstGeom>
        </p:spPr>
        <p:txBody>
          <a:bodyPr wrap="square">
            <a:spAutoFit/>
          </a:bodyPr>
          <a:lstStyle/>
          <a:p>
            <a:pPr fontAlgn="base"/>
            <a:r>
              <a:rPr lang="en-US" sz="2000">
                <a:latin typeface="Calibri" panose="020F0502020204030204" pitchFamily="34" charset="0"/>
              </a:rPr>
              <a:t>The Czech company </a:t>
            </a:r>
            <a:r>
              <a:rPr lang="en-US" sz="2000" b="1">
                <a:latin typeface="Calibri" panose="020F0502020204030204" pitchFamily="34" charset="0"/>
              </a:rPr>
              <a:t>BRENS Europe</a:t>
            </a:r>
            <a:r>
              <a:rPr lang="en-US" sz="2000">
                <a:latin typeface="Calibri" panose="020F0502020204030204" pitchFamily="34" charset="0"/>
              </a:rPr>
              <a:t> develops and manufactures products for the construction of railway tracks, level crossings and noise protection measures.</a:t>
            </a:r>
            <a:endParaRPr lang="en-US" sz="2000" b="0" i="0">
              <a:effectLst/>
            </a:endParaRPr>
          </a:p>
        </p:txBody>
      </p:sp>
      <p:sp>
        <p:nvSpPr>
          <p:cNvPr id="8" name="Rechteck 7"/>
          <p:cNvSpPr/>
          <p:nvPr/>
        </p:nvSpPr>
        <p:spPr>
          <a:xfrm>
            <a:off x="551385" y="2780928"/>
            <a:ext cx="11017223" cy="3170099"/>
          </a:xfrm>
          <a:prstGeom prst="rect">
            <a:avLst/>
          </a:prstGeom>
        </p:spPr>
        <p:txBody>
          <a:bodyPr wrap="square">
            <a:spAutoFit/>
          </a:bodyPr>
          <a:lstStyle/>
          <a:p>
            <a:pPr fontAlgn="base"/>
            <a:r>
              <a:rPr lang="en-US" sz="2000" b="1" i="1">
                <a:solidFill>
                  <a:srgbClr val="034EA2"/>
                </a:solidFill>
                <a:latin typeface="Calibri" panose="020F0502020204030204" pitchFamily="34" charset="0"/>
              </a:rPr>
              <a:t>Challenge</a:t>
            </a:r>
            <a:br>
              <a:rPr lang="en-US" sz="2000">
                <a:latin typeface="Calibri" panose="020F0502020204030204" pitchFamily="34" charset="0"/>
              </a:rPr>
            </a:br>
            <a:r>
              <a:rPr lang="en-US" sz="2000">
                <a:latin typeface="Calibri" panose="020F0502020204030204" pitchFamily="34" charset="0"/>
              </a:rPr>
              <a:t>The company has long perceived that it cannot keep drawing on non-renewable resources. Instead, it decided to start using waste for production.</a:t>
            </a:r>
          </a:p>
          <a:p>
            <a:pPr fontAlgn="base"/>
            <a:endParaRPr lang="en-US" sz="2000" b="0" i="0">
              <a:effectLst/>
              <a:latin typeface="Calibri" panose="020F0502020204030204" pitchFamily="34" charset="0"/>
            </a:endParaRPr>
          </a:p>
          <a:p>
            <a:pPr fontAlgn="base"/>
            <a:r>
              <a:rPr lang="en-US" sz="2000" b="1" i="1">
                <a:solidFill>
                  <a:srgbClr val="034EA2"/>
                </a:solidFill>
                <a:latin typeface="Calibri" panose="020F0502020204030204" pitchFamily="34" charset="0"/>
              </a:rPr>
              <a:t>Solution</a:t>
            </a:r>
          </a:p>
          <a:p>
            <a:pPr fontAlgn="base"/>
            <a:r>
              <a:rPr lang="en-US" sz="2000"/>
              <a:t>BRENS works with </a:t>
            </a:r>
            <a:r>
              <a:rPr lang="en-US" sz="2000" err="1"/>
              <a:t>recyclates</a:t>
            </a:r>
            <a:r>
              <a:rPr lang="en-US" sz="2000"/>
              <a:t> from concrete or </a:t>
            </a:r>
            <a:r>
              <a:rPr lang="en-US" sz="2000" err="1"/>
              <a:t>tyres</a:t>
            </a:r>
            <a:r>
              <a:rPr lang="en-US" sz="2000"/>
              <a:t>. It recycles and reuses waste materials: scrap iron, concrete and rubber rubble. BRENS experts have also taken advantage of the excellent technical and utility properties of the material from the automotive industry. This is why one of the latest projects, a tram track noise absorber, is made from reprocessed offcuts from car seats, carpets, filters and shredded rubber from used </a:t>
            </a:r>
            <a:r>
              <a:rPr lang="en-US" sz="2000" err="1"/>
              <a:t>tyres</a:t>
            </a:r>
            <a:r>
              <a:rPr lang="en-US" sz="2000"/>
              <a:t>. </a:t>
            </a:r>
          </a:p>
        </p:txBody>
      </p:sp>
    </p:spTree>
    <p:extLst>
      <p:ext uri="{BB962C8B-B14F-4D97-AF65-F5344CB8AC3E}">
        <p14:creationId xmlns:p14="http://schemas.microsoft.com/office/powerpoint/2010/main" val="2603113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495600" y="620688"/>
            <a:ext cx="9457910" cy="523220"/>
          </a:xfrm>
          <a:prstGeom prst="rect">
            <a:avLst/>
          </a:prstGeom>
          <a:noFill/>
        </p:spPr>
        <p:txBody>
          <a:bodyPr wrap="none" rtlCol="0">
            <a:spAutoFit/>
          </a:bodyPr>
          <a:lstStyle/>
          <a:p>
            <a:pPr algn="ctr"/>
            <a:r>
              <a:rPr lang="de-DE" sz="2800" err="1"/>
              <a:t>How</a:t>
            </a:r>
            <a:r>
              <a:rPr lang="de-DE" sz="2800"/>
              <a:t> </a:t>
            </a:r>
            <a:r>
              <a:rPr lang="de-DE" sz="2800" err="1"/>
              <a:t>did</a:t>
            </a:r>
            <a:r>
              <a:rPr lang="de-DE" sz="2800"/>
              <a:t> </a:t>
            </a:r>
            <a:r>
              <a:rPr lang="de-DE" sz="2800" err="1"/>
              <a:t>other</a:t>
            </a:r>
            <a:r>
              <a:rPr lang="de-DE" sz="2800"/>
              <a:t> </a:t>
            </a:r>
            <a:r>
              <a:rPr lang="de-DE" sz="2800" err="1"/>
              <a:t>companies</a:t>
            </a:r>
            <a:r>
              <a:rPr lang="de-DE" sz="2800"/>
              <a:t> </a:t>
            </a:r>
            <a:r>
              <a:rPr lang="de-DE" sz="2800" err="1"/>
              <a:t>transform</a:t>
            </a:r>
            <a:r>
              <a:rPr lang="de-DE" sz="2800"/>
              <a:t> </a:t>
            </a:r>
            <a:r>
              <a:rPr lang="de-DE" sz="2800" err="1"/>
              <a:t>towards</a:t>
            </a:r>
            <a:r>
              <a:rPr lang="de-DE" sz="2800"/>
              <a:t> </a:t>
            </a:r>
            <a:r>
              <a:rPr lang="de-DE" sz="2800" err="1"/>
              <a:t>circular</a:t>
            </a:r>
            <a:r>
              <a:rPr lang="de-DE" sz="2800"/>
              <a:t> </a:t>
            </a:r>
            <a:r>
              <a:rPr lang="de-DE" sz="2800" err="1"/>
              <a:t>economy</a:t>
            </a:r>
            <a:r>
              <a:rPr lang="de-DE" sz="2800"/>
              <a:t>?</a:t>
            </a:r>
          </a:p>
        </p:txBody>
      </p:sp>
      <p:sp>
        <p:nvSpPr>
          <p:cNvPr id="7" name="Rechteck 6"/>
          <p:cNvSpPr/>
          <p:nvPr/>
        </p:nvSpPr>
        <p:spPr>
          <a:xfrm>
            <a:off x="551385" y="1880839"/>
            <a:ext cx="8928991" cy="707886"/>
          </a:xfrm>
          <a:prstGeom prst="rect">
            <a:avLst/>
          </a:prstGeom>
        </p:spPr>
        <p:txBody>
          <a:bodyPr wrap="square">
            <a:spAutoFit/>
          </a:bodyPr>
          <a:lstStyle/>
          <a:p>
            <a:pPr fontAlgn="base"/>
            <a:r>
              <a:rPr lang="de-DE" sz="2000" b="1"/>
              <a:t>KODAS</a:t>
            </a:r>
            <a:r>
              <a:rPr lang="de-DE" sz="2000"/>
              <a:t> </a:t>
            </a:r>
            <a:r>
              <a:rPr lang="de-DE" sz="2000" err="1"/>
              <a:t>is</a:t>
            </a:r>
            <a:r>
              <a:rPr lang="de-DE" sz="2000"/>
              <a:t> a </a:t>
            </a:r>
            <a:r>
              <a:rPr lang="de-DE" sz="2000" err="1"/>
              <a:t>producer</a:t>
            </a:r>
            <a:r>
              <a:rPr lang="de-DE" sz="2000"/>
              <a:t> </a:t>
            </a:r>
            <a:r>
              <a:rPr lang="de-DE" sz="2000" err="1"/>
              <a:t>of</a:t>
            </a:r>
            <a:r>
              <a:rPr lang="de-DE" sz="2000"/>
              <a:t> high-quality </a:t>
            </a:r>
            <a:r>
              <a:rPr lang="de-DE" sz="2000" err="1"/>
              <a:t>natural</a:t>
            </a:r>
            <a:r>
              <a:rPr lang="de-DE" sz="2000"/>
              <a:t> </a:t>
            </a:r>
            <a:r>
              <a:rPr lang="de-DE" sz="2000" err="1"/>
              <a:t>fermented</a:t>
            </a:r>
            <a:r>
              <a:rPr lang="de-DE" sz="2000"/>
              <a:t> </a:t>
            </a:r>
            <a:r>
              <a:rPr lang="de-DE" sz="2000" err="1"/>
              <a:t>drinks</a:t>
            </a:r>
            <a:r>
              <a:rPr lang="de-DE" sz="2000"/>
              <a:t> </a:t>
            </a:r>
            <a:r>
              <a:rPr lang="de-DE" sz="2000" err="1"/>
              <a:t>and</a:t>
            </a:r>
            <a:r>
              <a:rPr lang="de-DE" sz="2000"/>
              <a:t> </a:t>
            </a:r>
            <a:r>
              <a:rPr lang="de-DE" sz="2000" err="1"/>
              <a:t>other</a:t>
            </a:r>
            <a:r>
              <a:rPr lang="de-DE" sz="2000"/>
              <a:t> </a:t>
            </a:r>
            <a:r>
              <a:rPr lang="de-DE" sz="2000" err="1"/>
              <a:t>products</a:t>
            </a:r>
            <a:r>
              <a:rPr lang="de-DE" sz="2000"/>
              <a:t>, </a:t>
            </a:r>
            <a:r>
              <a:rPr lang="de-DE" sz="2000" err="1"/>
              <a:t>located</a:t>
            </a:r>
            <a:r>
              <a:rPr lang="de-DE" sz="2000"/>
              <a:t> in  Southern Estonia.</a:t>
            </a:r>
          </a:p>
        </p:txBody>
      </p:sp>
      <p:sp>
        <p:nvSpPr>
          <p:cNvPr id="8" name="Rechteck 7"/>
          <p:cNvSpPr/>
          <p:nvPr/>
        </p:nvSpPr>
        <p:spPr>
          <a:xfrm>
            <a:off x="551385" y="2708920"/>
            <a:ext cx="11017223" cy="3170099"/>
          </a:xfrm>
          <a:prstGeom prst="rect">
            <a:avLst/>
          </a:prstGeom>
        </p:spPr>
        <p:txBody>
          <a:bodyPr wrap="square">
            <a:spAutoFit/>
          </a:bodyPr>
          <a:lstStyle/>
          <a:p>
            <a:pPr fontAlgn="base"/>
            <a:r>
              <a:rPr lang="en-US" sz="2000" b="1" i="1">
                <a:solidFill>
                  <a:srgbClr val="034EA2"/>
                </a:solidFill>
                <a:latin typeface="Calibri" panose="020F0502020204030204" pitchFamily="34" charset="0"/>
              </a:rPr>
              <a:t>Challenge</a:t>
            </a:r>
            <a:br>
              <a:rPr lang="en-US" sz="2000">
                <a:latin typeface="Calibri" panose="020F0502020204030204" pitchFamily="34" charset="0"/>
              </a:rPr>
            </a:br>
            <a:r>
              <a:rPr lang="en-US" sz="2000"/>
              <a:t>The main waste in the production process of juice and juice drinks is the pressing residue of apples or other fruits. Until recently, the pressing residues were useless bio-waste for the company, which had to be composted and the associated costs had to be covered. </a:t>
            </a:r>
            <a:endParaRPr lang="en-US" sz="2000">
              <a:latin typeface="+mj-lt"/>
            </a:endParaRPr>
          </a:p>
          <a:p>
            <a:pPr fontAlgn="base"/>
            <a:endParaRPr lang="en-US" sz="2000" b="0" i="0">
              <a:effectLst/>
              <a:latin typeface="Calibri" panose="020F0502020204030204" pitchFamily="34" charset="0"/>
            </a:endParaRPr>
          </a:p>
          <a:p>
            <a:pPr fontAlgn="base"/>
            <a:r>
              <a:rPr lang="en-US" sz="2000" b="1" i="1">
                <a:solidFill>
                  <a:srgbClr val="034EA2"/>
                </a:solidFill>
                <a:latin typeface="Calibri" panose="020F0502020204030204" pitchFamily="34" charset="0"/>
              </a:rPr>
              <a:t>Solution</a:t>
            </a:r>
          </a:p>
          <a:p>
            <a:pPr fontAlgn="base"/>
            <a:r>
              <a:rPr lang="en-US" sz="2000" err="1"/>
              <a:t>Kodas</a:t>
            </a:r>
            <a:r>
              <a:rPr lang="en-US" sz="2000"/>
              <a:t> has developed a technology for refining the press residue for human consumption. For example, recipes for fiber-rich apple and berry purees have been developed. This makes the entire production process more environmentally friendly and economically efficient. Besides the significant increase in resource efficiency, the residue-based products have helped to enrich the product range of </a:t>
            </a:r>
            <a:r>
              <a:rPr lang="en-US" sz="2000" err="1"/>
              <a:t>Kodas</a:t>
            </a:r>
            <a:r>
              <a:rPr lang="en-US" sz="2000"/>
              <a:t>. </a:t>
            </a:r>
            <a:r>
              <a:rPr lang="en-US"/>
              <a:t> </a:t>
            </a:r>
            <a:endParaRPr lang="en-US" sz="2000" b="0" i="0">
              <a:effectLst/>
            </a:endParaRPr>
          </a:p>
        </p:txBody>
      </p:sp>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t="11057" b="14824"/>
          <a:stretch/>
        </p:blipFill>
        <p:spPr>
          <a:xfrm>
            <a:off x="9823302" y="1666071"/>
            <a:ext cx="1745306" cy="1293610"/>
          </a:xfrm>
          <a:prstGeom prst="rect">
            <a:avLst/>
          </a:prstGeom>
        </p:spPr>
      </p:pic>
    </p:spTree>
    <p:extLst>
      <p:ext uri="{BB962C8B-B14F-4D97-AF65-F5344CB8AC3E}">
        <p14:creationId xmlns:p14="http://schemas.microsoft.com/office/powerpoint/2010/main" val="4191602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495600" y="620688"/>
            <a:ext cx="9457910" cy="523220"/>
          </a:xfrm>
          <a:prstGeom prst="rect">
            <a:avLst/>
          </a:prstGeom>
          <a:noFill/>
        </p:spPr>
        <p:txBody>
          <a:bodyPr wrap="none" rtlCol="0">
            <a:spAutoFit/>
          </a:bodyPr>
          <a:lstStyle/>
          <a:p>
            <a:pPr algn="ctr"/>
            <a:r>
              <a:rPr lang="de-DE" sz="2800" err="1"/>
              <a:t>How</a:t>
            </a:r>
            <a:r>
              <a:rPr lang="de-DE" sz="2800"/>
              <a:t> </a:t>
            </a:r>
            <a:r>
              <a:rPr lang="de-DE" sz="2800" err="1"/>
              <a:t>did</a:t>
            </a:r>
            <a:r>
              <a:rPr lang="de-DE" sz="2800"/>
              <a:t> </a:t>
            </a:r>
            <a:r>
              <a:rPr lang="de-DE" sz="2800" err="1"/>
              <a:t>other</a:t>
            </a:r>
            <a:r>
              <a:rPr lang="de-DE" sz="2800"/>
              <a:t> </a:t>
            </a:r>
            <a:r>
              <a:rPr lang="de-DE" sz="2800" err="1"/>
              <a:t>companies</a:t>
            </a:r>
            <a:r>
              <a:rPr lang="de-DE" sz="2800"/>
              <a:t> </a:t>
            </a:r>
            <a:r>
              <a:rPr lang="de-DE" sz="2800" err="1"/>
              <a:t>transform</a:t>
            </a:r>
            <a:r>
              <a:rPr lang="de-DE" sz="2800"/>
              <a:t> </a:t>
            </a:r>
            <a:r>
              <a:rPr lang="de-DE" sz="2800" err="1"/>
              <a:t>towards</a:t>
            </a:r>
            <a:r>
              <a:rPr lang="de-DE" sz="2800"/>
              <a:t> </a:t>
            </a:r>
            <a:r>
              <a:rPr lang="de-DE" sz="2800" err="1"/>
              <a:t>circular</a:t>
            </a:r>
            <a:r>
              <a:rPr lang="de-DE" sz="2800"/>
              <a:t> </a:t>
            </a:r>
            <a:r>
              <a:rPr lang="de-DE" sz="2800" err="1"/>
              <a:t>economy</a:t>
            </a:r>
            <a:r>
              <a:rPr lang="de-DE" sz="2800"/>
              <a:t>?</a:t>
            </a:r>
          </a:p>
        </p:txBody>
      </p:sp>
      <p:sp>
        <p:nvSpPr>
          <p:cNvPr id="7" name="Rechteck 6"/>
          <p:cNvSpPr/>
          <p:nvPr/>
        </p:nvSpPr>
        <p:spPr>
          <a:xfrm>
            <a:off x="551385" y="1880839"/>
            <a:ext cx="8928991" cy="707886"/>
          </a:xfrm>
          <a:prstGeom prst="rect">
            <a:avLst/>
          </a:prstGeom>
        </p:spPr>
        <p:txBody>
          <a:bodyPr wrap="square">
            <a:spAutoFit/>
          </a:bodyPr>
          <a:lstStyle/>
          <a:p>
            <a:pPr fontAlgn="base"/>
            <a:r>
              <a:rPr lang="en-GB" sz="2000" b="1"/>
              <a:t>FRANCE CONSTRUCTION/HEXDALLE</a:t>
            </a:r>
            <a:r>
              <a:rPr lang="en-GB" sz="2000"/>
              <a:t> designs and produces damping materials to cover all the risks in playgrounds, gyms, shooting ranges or industry since 1997.</a:t>
            </a:r>
            <a:endParaRPr lang="de-DE" sz="2000"/>
          </a:p>
        </p:txBody>
      </p:sp>
      <p:sp>
        <p:nvSpPr>
          <p:cNvPr id="8" name="Rechteck 7"/>
          <p:cNvSpPr/>
          <p:nvPr/>
        </p:nvSpPr>
        <p:spPr>
          <a:xfrm>
            <a:off x="551385" y="2771238"/>
            <a:ext cx="11017223" cy="3477875"/>
          </a:xfrm>
          <a:prstGeom prst="rect">
            <a:avLst/>
          </a:prstGeom>
        </p:spPr>
        <p:txBody>
          <a:bodyPr wrap="square" lIns="91440" tIns="45720" rIns="91440" bIns="45720" anchor="t">
            <a:spAutoFit/>
          </a:bodyPr>
          <a:lstStyle/>
          <a:p>
            <a:pPr fontAlgn="base"/>
            <a:r>
              <a:rPr lang="en-US" sz="2000" b="1" i="1" dirty="0">
                <a:solidFill>
                  <a:srgbClr val="034EA2"/>
                </a:solidFill>
                <a:latin typeface="Calibri"/>
                <a:ea typeface="Calibri"/>
                <a:cs typeface="Calibri"/>
              </a:rPr>
              <a:t>Challenge</a:t>
            </a:r>
            <a:br>
              <a:rPr lang="en-US" sz="2000" dirty="0">
                <a:latin typeface="Calibri" panose="020F0502020204030204" pitchFamily="34" charset="0"/>
              </a:rPr>
            </a:br>
            <a:r>
              <a:rPr lang="en-US" sz="2000" dirty="0">
                <a:latin typeface="+mj-lt"/>
              </a:rPr>
              <a:t>The main material </a:t>
            </a:r>
            <a:r>
              <a:rPr lang="en-GB" sz="2000" dirty="0">
                <a:latin typeface="+mj-lt"/>
              </a:rPr>
              <a:t>France Construction uses is rubber. The company started reflecting on the impact of sustainability several years ago and decided to use recycled (and recyclable) rubber. </a:t>
            </a:r>
            <a:r>
              <a:rPr lang="de-DE" sz="2000" dirty="0">
                <a:latin typeface="+mj-lt"/>
              </a:rPr>
              <a:t>In a </a:t>
            </a:r>
            <a:r>
              <a:rPr lang="de-DE" sz="2000" dirty="0" err="1">
                <a:latin typeface="+mj-lt"/>
              </a:rPr>
              <a:t>next</a:t>
            </a:r>
            <a:r>
              <a:rPr lang="de-DE" sz="2000" dirty="0">
                <a:latin typeface="+mj-lt"/>
              </a:rPr>
              <a:t> </a:t>
            </a:r>
            <a:r>
              <a:rPr lang="de-DE" sz="2000" dirty="0" err="1">
                <a:latin typeface="+mj-lt"/>
              </a:rPr>
              <a:t>step</a:t>
            </a:r>
            <a:r>
              <a:rPr lang="de-DE" sz="2000" dirty="0">
                <a:latin typeface="+mj-lt"/>
              </a:rPr>
              <a:t> </a:t>
            </a:r>
            <a:r>
              <a:rPr lang="de-DE" sz="2000" dirty="0" err="1">
                <a:latin typeface="+mj-lt"/>
              </a:rPr>
              <a:t>the</a:t>
            </a:r>
            <a:r>
              <a:rPr lang="de-DE" sz="2000" dirty="0">
                <a:latin typeface="+mj-lt"/>
              </a:rPr>
              <a:t> </a:t>
            </a:r>
            <a:r>
              <a:rPr lang="de-DE" sz="2000" dirty="0" err="1">
                <a:latin typeface="+mj-lt"/>
              </a:rPr>
              <a:t>company</a:t>
            </a:r>
            <a:r>
              <a:rPr lang="de-DE" sz="2000" dirty="0">
                <a:latin typeface="+mj-lt"/>
              </a:rPr>
              <a:t> </a:t>
            </a:r>
            <a:r>
              <a:rPr lang="de-DE" sz="2000" dirty="0" err="1">
                <a:latin typeface="+mj-lt"/>
              </a:rPr>
              <a:t>intends</a:t>
            </a:r>
            <a:r>
              <a:rPr lang="de-DE" sz="2000" dirty="0">
                <a:latin typeface="+mj-lt"/>
              </a:rPr>
              <a:t> </a:t>
            </a:r>
            <a:r>
              <a:rPr lang="de-DE" sz="2000" dirty="0" err="1">
                <a:latin typeface="+mj-lt"/>
              </a:rPr>
              <a:t>to</a:t>
            </a:r>
            <a:r>
              <a:rPr lang="en-US" sz="2000" dirty="0">
                <a:latin typeface="+mj-lt"/>
              </a:rPr>
              <a:t> close the loop and move up the value chain by recovering, grinding and recycling rubber waste. </a:t>
            </a:r>
          </a:p>
          <a:p>
            <a:pPr fontAlgn="base"/>
            <a:endParaRPr lang="en-US" sz="2000" b="0" i="0">
              <a:effectLst/>
              <a:latin typeface="Calibri" panose="020F0502020204030204" pitchFamily="34" charset="0"/>
            </a:endParaRPr>
          </a:p>
          <a:p>
            <a:pPr fontAlgn="base"/>
            <a:r>
              <a:rPr lang="en-US" sz="2000" b="1" i="1" dirty="0">
                <a:solidFill>
                  <a:srgbClr val="034EA2"/>
                </a:solidFill>
                <a:latin typeface="Calibri"/>
                <a:ea typeface="Calibri"/>
                <a:cs typeface="Calibri"/>
              </a:rPr>
              <a:t>Solution</a:t>
            </a:r>
          </a:p>
          <a:p>
            <a:pPr fontAlgn="base"/>
            <a:r>
              <a:rPr lang="en-US" sz="2000" dirty="0"/>
              <a:t>The company worked on a </a:t>
            </a:r>
            <a:r>
              <a:rPr lang="en-GB" sz="2000" dirty="0"/>
              <a:t>business plan to validate the technical and economic aspects to recover and recycle rubber waste in their own facilities. </a:t>
            </a:r>
            <a:r>
              <a:rPr lang="en-US" sz="2000" dirty="0"/>
              <a:t>The objective is to avoid </a:t>
            </a:r>
            <a:r>
              <a:rPr lang="en-US" sz="2000" dirty="0" err="1"/>
              <a:t>tyre</a:t>
            </a:r>
            <a:r>
              <a:rPr lang="en-US" sz="2000" dirty="0"/>
              <a:t> disposal in landfill sites, strengthen own expertise on recovering and recycling of rubber waste as well as to secure the supply chain.</a:t>
            </a:r>
            <a:endParaRPr lang="en-US" sz="2000" dirty="0">
              <a:ea typeface="Calibri"/>
              <a:cs typeface="Calibri"/>
            </a:endParaRPr>
          </a:p>
        </p:txBody>
      </p:sp>
      <p:pic>
        <p:nvPicPr>
          <p:cNvPr id="9" name="Grafik 8"/>
          <p:cNvPicPr>
            <a:picLocks noChangeAspect="1"/>
          </p:cNvPicPr>
          <p:nvPr/>
        </p:nvPicPr>
        <p:blipFill rotWithShape="1">
          <a:blip r:embed="rId2">
            <a:extLst>
              <a:ext uri="{28A0092B-C50C-407E-A947-70E740481C1C}">
                <a14:useLocalDpi xmlns:a14="http://schemas.microsoft.com/office/drawing/2010/main" val="0"/>
              </a:ext>
            </a:extLst>
          </a:blip>
          <a:srcRect t="19895" b="19626"/>
          <a:stretch/>
        </p:blipFill>
        <p:spPr>
          <a:xfrm>
            <a:off x="9795617" y="1705740"/>
            <a:ext cx="1772991" cy="1072290"/>
          </a:xfrm>
          <a:prstGeom prst="rect">
            <a:avLst/>
          </a:prstGeom>
        </p:spPr>
      </p:pic>
    </p:spTree>
    <p:extLst>
      <p:ext uri="{BB962C8B-B14F-4D97-AF65-F5344CB8AC3E}">
        <p14:creationId xmlns:p14="http://schemas.microsoft.com/office/powerpoint/2010/main" val="1718334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495600" y="620688"/>
            <a:ext cx="9457910" cy="523220"/>
          </a:xfrm>
          <a:prstGeom prst="rect">
            <a:avLst/>
          </a:prstGeom>
          <a:noFill/>
        </p:spPr>
        <p:txBody>
          <a:bodyPr wrap="none" rtlCol="0">
            <a:spAutoFit/>
          </a:bodyPr>
          <a:lstStyle/>
          <a:p>
            <a:pPr algn="ctr"/>
            <a:r>
              <a:rPr lang="de-DE" sz="2800" err="1"/>
              <a:t>How</a:t>
            </a:r>
            <a:r>
              <a:rPr lang="de-DE" sz="2800"/>
              <a:t> </a:t>
            </a:r>
            <a:r>
              <a:rPr lang="de-DE" sz="2800" err="1"/>
              <a:t>did</a:t>
            </a:r>
            <a:r>
              <a:rPr lang="de-DE" sz="2800"/>
              <a:t> </a:t>
            </a:r>
            <a:r>
              <a:rPr lang="de-DE" sz="2800" err="1"/>
              <a:t>other</a:t>
            </a:r>
            <a:r>
              <a:rPr lang="de-DE" sz="2800"/>
              <a:t> </a:t>
            </a:r>
            <a:r>
              <a:rPr lang="de-DE" sz="2800" err="1"/>
              <a:t>companies</a:t>
            </a:r>
            <a:r>
              <a:rPr lang="de-DE" sz="2800"/>
              <a:t> </a:t>
            </a:r>
            <a:r>
              <a:rPr lang="de-DE" sz="2800" err="1"/>
              <a:t>transform</a:t>
            </a:r>
            <a:r>
              <a:rPr lang="de-DE" sz="2800"/>
              <a:t> </a:t>
            </a:r>
            <a:r>
              <a:rPr lang="de-DE" sz="2800" err="1"/>
              <a:t>towards</a:t>
            </a:r>
            <a:r>
              <a:rPr lang="de-DE" sz="2800"/>
              <a:t> </a:t>
            </a:r>
            <a:r>
              <a:rPr lang="de-DE" sz="2800" err="1"/>
              <a:t>circular</a:t>
            </a:r>
            <a:r>
              <a:rPr lang="de-DE" sz="2800"/>
              <a:t> </a:t>
            </a:r>
            <a:r>
              <a:rPr lang="de-DE" sz="2800" err="1"/>
              <a:t>economy</a:t>
            </a:r>
            <a:r>
              <a:rPr lang="de-DE" sz="2800"/>
              <a:t>?</a:t>
            </a:r>
          </a:p>
        </p:txBody>
      </p:sp>
      <p:sp>
        <p:nvSpPr>
          <p:cNvPr id="7" name="Rechteck 6"/>
          <p:cNvSpPr/>
          <p:nvPr/>
        </p:nvSpPr>
        <p:spPr>
          <a:xfrm>
            <a:off x="551385" y="1880839"/>
            <a:ext cx="8997623" cy="1015663"/>
          </a:xfrm>
          <a:prstGeom prst="rect">
            <a:avLst/>
          </a:prstGeom>
        </p:spPr>
        <p:txBody>
          <a:bodyPr wrap="square">
            <a:spAutoFit/>
          </a:bodyPr>
          <a:lstStyle/>
          <a:p>
            <a:pPr fontAlgn="base"/>
            <a:r>
              <a:rPr lang="en-GB" sz="2000" b="1" err="1"/>
              <a:t>siebold</a:t>
            </a:r>
            <a:r>
              <a:rPr lang="en-GB" sz="2000" b="1"/>
              <a:t>/</a:t>
            </a:r>
            <a:r>
              <a:rPr lang="en-GB" sz="2000" b="1" err="1"/>
              <a:t>hamburg</a:t>
            </a:r>
            <a:r>
              <a:rPr lang="en-GB" sz="2000"/>
              <a:t> provides all kinds of services in the field of design and construction of exhibition stands and shop fittings as well as the procurement and storage of related materials.</a:t>
            </a:r>
            <a:r>
              <a:rPr lang="en-US" sz="2000"/>
              <a:t> </a:t>
            </a:r>
            <a:endParaRPr lang="en-US" sz="2000" b="0" i="0">
              <a:effectLst/>
            </a:endParaRPr>
          </a:p>
        </p:txBody>
      </p:sp>
      <p:sp>
        <p:nvSpPr>
          <p:cNvPr id="8" name="Rechteck 7"/>
          <p:cNvSpPr/>
          <p:nvPr/>
        </p:nvSpPr>
        <p:spPr>
          <a:xfrm>
            <a:off x="534937" y="2996952"/>
            <a:ext cx="11017223" cy="3170099"/>
          </a:xfrm>
          <a:prstGeom prst="rect">
            <a:avLst/>
          </a:prstGeom>
        </p:spPr>
        <p:txBody>
          <a:bodyPr wrap="square" lIns="91440" tIns="45720" rIns="91440" bIns="45720" anchor="t">
            <a:spAutoFit/>
          </a:bodyPr>
          <a:lstStyle/>
          <a:p>
            <a:pPr fontAlgn="base"/>
            <a:r>
              <a:rPr lang="en-US" sz="2000" b="1" i="1">
                <a:solidFill>
                  <a:srgbClr val="034EA2"/>
                </a:solidFill>
                <a:latin typeface="Calibri"/>
                <a:cs typeface="Calibri"/>
              </a:rPr>
              <a:t>Challenge</a:t>
            </a:r>
            <a:br>
              <a:rPr lang="en-US" sz="2000">
                <a:latin typeface="Calibri" panose="020F0502020204030204" pitchFamily="34" charset="0"/>
              </a:rPr>
            </a:br>
            <a:r>
              <a:rPr lang="en-US" sz="2000">
                <a:latin typeface="Calibri"/>
                <a:cs typeface="Calibri"/>
              </a:rPr>
              <a:t>Exhibitions only take place for few days, but for a successful trade fair appearance the booths should catch the eye and every customer has</a:t>
            </a:r>
            <a:r>
              <a:rPr lang="en-US" sz="2000"/>
              <a:t> special wishes and requirements</a:t>
            </a:r>
            <a:r>
              <a:rPr lang="en-US"/>
              <a:t>. </a:t>
            </a:r>
            <a:r>
              <a:rPr lang="en-US" sz="2000">
                <a:latin typeface="Calibri"/>
                <a:cs typeface="Calibri"/>
              </a:rPr>
              <a:t>Nevertheless </a:t>
            </a:r>
            <a:r>
              <a:rPr lang="en-US" sz="2000"/>
              <a:t>siebold/hamburg wanted to offer a climate-neutral trade fair presence.</a:t>
            </a:r>
          </a:p>
          <a:p>
            <a:pPr fontAlgn="base"/>
            <a:endParaRPr lang="en-US" sz="2000" b="0" i="0">
              <a:effectLst/>
              <a:latin typeface="Calibri" panose="020F0502020204030204" pitchFamily="34" charset="0"/>
            </a:endParaRPr>
          </a:p>
          <a:p>
            <a:pPr fontAlgn="base"/>
            <a:r>
              <a:rPr lang="en-US" sz="2000" b="1" i="1">
                <a:solidFill>
                  <a:srgbClr val="034EA2"/>
                </a:solidFill>
                <a:latin typeface="Calibri" panose="020F0502020204030204" pitchFamily="34" charset="0"/>
              </a:rPr>
              <a:t>Solution</a:t>
            </a:r>
          </a:p>
          <a:p>
            <a:pPr lvl="0"/>
            <a:r>
              <a:rPr lang="en-GB" sz="2000"/>
              <a:t>siebold/hamburg applies the most economical use of materials and a high level of reuse. Using the software UMBERTO for Carbon Footprint, alternative material and storage lists can be evaluated with their reusability and recycling proportions and CO2 emissions of the booth can be calculated. Partnering with </a:t>
            </a:r>
            <a:r>
              <a:rPr lang="en-GB" sz="2000" err="1"/>
              <a:t>ForestFinance</a:t>
            </a:r>
            <a:r>
              <a:rPr lang="en-GB" sz="2000"/>
              <a:t> Group customers can offset the remaining CO2 emissions.</a:t>
            </a:r>
            <a:endParaRPr lang="de-DE" sz="2000"/>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t="17198" b="21692"/>
          <a:stretch/>
        </p:blipFill>
        <p:spPr>
          <a:xfrm>
            <a:off x="9549008" y="1672366"/>
            <a:ext cx="2003152" cy="1224136"/>
          </a:xfrm>
          <a:prstGeom prst="rect">
            <a:avLst/>
          </a:prstGeom>
        </p:spPr>
      </p:pic>
    </p:spTree>
    <p:extLst>
      <p:ext uri="{BB962C8B-B14F-4D97-AF65-F5344CB8AC3E}">
        <p14:creationId xmlns:p14="http://schemas.microsoft.com/office/powerpoint/2010/main" val="104341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495600" y="620688"/>
            <a:ext cx="9457910" cy="523220"/>
          </a:xfrm>
          <a:prstGeom prst="rect">
            <a:avLst/>
          </a:prstGeom>
          <a:noFill/>
        </p:spPr>
        <p:txBody>
          <a:bodyPr wrap="none" rtlCol="0">
            <a:spAutoFit/>
          </a:bodyPr>
          <a:lstStyle/>
          <a:p>
            <a:pPr algn="ctr"/>
            <a:r>
              <a:rPr lang="de-DE" sz="2800" err="1"/>
              <a:t>How</a:t>
            </a:r>
            <a:r>
              <a:rPr lang="de-DE" sz="2800"/>
              <a:t> </a:t>
            </a:r>
            <a:r>
              <a:rPr lang="de-DE" sz="2800" err="1"/>
              <a:t>did</a:t>
            </a:r>
            <a:r>
              <a:rPr lang="de-DE" sz="2800"/>
              <a:t> </a:t>
            </a:r>
            <a:r>
              <a:rPr lang="de-DE" sz="2800" err="1"/>
              <a:t>other</a:t>
            </a:r>
            <a:r>
              <a:rPr lang="de-DE" sz="2800"/>
              <a:t> </a:t>
            </a:r>
            <a:r>
              <a:rPr lang="de-DE" sz="2800" err="1"/>
              <a:t>companies</a:t>
            </a:r>
            <a:r>
              <a:rPr lang="de-DE" sz="2800"/>
              <a:t> </a:t>
            </a:r>
            <a:r>
              <a:rPr lang="de-DE" sz="2800" err="1"/>
              <a:t>transform</a:t>
            </a:r>
            <a:r>
              <a:rPr lang="de-DE" sz="2800"/>
              <a:t> </a:t>
            </a:r>
            <a:r>
              <a:rPr lang="de-DE" sz="2800" err="1"/>
              <a:t>towards</a:t>
            </a:r>
            <a:r>
              <a:rPr lang="de-DE" sz="2800"/>
              <a:t> </a:t>
            </a:r>
            <a:r>
              <a:rPr lang="de-DE" sz="2800" err="1"/>
              <a:t>circular</a:t>
            </a:r>
            <a:r>
              <a:rPr lang="de-DE" sz="2800"/>
              <a:t> </a:t>
            </a:r>
            <a:r>
              <a:rPr lang="de-DE" sz="2800" err="1"/>
              <a:t>economy</a:t>
            </a:r>
            <a:r>
              <a:rPr lang="de-DE" sz="2800"/>
              <a:t>?</a:t>
            </a:r>
          </a:p>
        </p:txBody>
      </p:sp>
      <p:sp>
        <p:nvSpPr>
          <p:cNvPr id="7" name="Rechteck 6"/>
          <p:cNvSpPr/>
          <p:nvPr/>
        </p:nvSpPr>
        <p:spPr>
          <a:xfrm>
            <a:off x="551385" y="1880839"/>
            <a:ext cx="8928991" cy="1015663"/>
          </a:xfrm>
          <a:prstGeom prst="rect">
            <a:avLst/>
          </a:prstGeom>
        </p:spPr>
        <p:txBody>
          <a:bodyPr wrap="square">
            <a:spAutoFit/>
          </a:bodyPr>
          <a:lstStyle/>
          <a:p>
            <a:pPr fontAlgn="base"/>
            <a:r>
              <a:rPr lang="en-US" sz="2000" b="1"/>
              <a:t>FAGUM STOMIL</a:t>
            </a:r>
            <a:r>
              <a:rPr lang="en-US" sz="2000"/>
              <a:t> is a Polish manufacturer of safety footwear that has been operating since 1899. It produces footwear made from polymers for industrial and household applications. </a:t>
            </a:r>
            <a:endParaRPr lang="en-US" sz="2000" b="0" i="0">
              <a:effectLst/>
            </a:endParaRPr>
          </a:p>
        </p:txBody>
      </p:sp>
      <p:sp>
        <p:nvSpPr>
          <p:cNvPr id="8" name="Rechteck 7"/>
          <p:cNvSpPr/>
          <p:nvPr/>
        </p:nvSpPr>
        <p:spPr>
          <a:xfrm>
            <a:off x="534937" y="2896502"/>
            <a:ext cx="11017223" cy="2862322"/>
          </a:xfrm>
          <a:prstGeom prst="rect">
            <a:avLst/>
          </a:prstGeom>
        </p:spPr>
        <p:txBody>
          <a:bodyPr wrap="square">
            <a:spAutoFit/>
          </a:bodyPr>
          <a:lstStyle/>
          <a:p>
            <a:pPr fontAlgn="base"/>
            <a:r>
              <a:rPr lang="en-US" sz="2000" b="1" i="1">
                <a:solidFill>
                  <a:srgbClr val="034EA2"/>
                </a:solidFill>
                <a:latin typeface="Calibri" panose="020F0502020204030204" pitchFamily="34" charset="0"/>
              </a:rPr>
              <a:t>Challenge</a:t>
            </a:r>
            <a:br>
              <a:rPr lang="en-US" sz="2000">
                <a:latin typeface="Calibri" panose="020F0502020204030204" pitchFamily="34" charset="0"/>
              </a:rPr>
            </a:br>
            <a:r>
              <a:rPr lang="en-US" sz="2000">
                <a:latin typeface="Calibri" panose="020F0502020204030204" pitchFamily="34" charset="0"/>
              </a:rPr>
              <a:t>The company already used recycled materials but was still facing high production and energy costs and high environmental charges for disposal of production wastes.</a:t>
            </a:r>
            <a:r>
              <a:rPr lang="en-US"/>
              <a:t> </a:t>
            </a:r>
            <a:endParaRPr lang="en-US" sz="2000"/>
          </a:p>
          <a:p>
            <a:pPr fontAlgn="base"/>
            <a:endParaRPr lang="en-US" sz="2000" b="0" i="0">
              <a:effectLst/>
              <a:latin typeface="Calibri" panose="020F0502020204030204" pitchFamily="34" charset="0"/>
            </a:endParaRPr>
          </a:p>
          <a:p>
            <a:pPr fontAlgn="base"/>
            <a:r>
              <a:rPr lang="en-US" sz="2000" b="1" i="1">
                <a:solidFill>
                  <a:srgbClr val="034EA2"/>
                </a:solidFill>
                <a:latin typeface="Calibri" panose="020F0502020204030204" pitchFamily="34" charset="0"/>
              </a:rPr>
              <a:t>Solution</a:t>
            </a:r>
          </a:p>
          <a:p>
            <a:pPr fontAlgn="base"/>
            <a:r>
              <a:rPr lang="en-US" sz="2000" err="1"/>
              <a:t>Fagum</a:t>
            </a:r>
            <a:r>
              <a:rPr lang="en-US" sz="2000"/>
              <a:t> </a:t>
            </a:r>
            <a:r>
              <a:rPr lang="en-US" sz="2000" err="1"/>
              <a:t>Stomil</a:t>
            </a:r>
            <a:r>
              <a:rPr lang="en-US" sz="2000"/>
              <a:t> </a:t>
            </a:r>
            <a:r>
              <a:rPr lang="en-GB" sz="2000"/>
              <a:t>introduced the world's first industrial recycling technology for used EVA footwear. </a:t>
            </a:r>
            <a:r>
              <a:rPr lang="de-DE" sz="2000"/>
              <a:t>Material from </a:t>
            </a:r>
            <a:r>
              <a:rPr lang="de-DE" sz="2000" err="1"/>
              <a:t>production</a:t>
            </a:r>
            <a:r>
              <a:rPr lang="de-DE" sz="2000"/>
              <a:t> </a:t>
            </a:r>
            <a:r>
              <a:rPr lang="de-DE" sz="2000" err="1"/>
              <a:t>waste</a:t>
            </a:r>
            <a:r>
              <a:rPr lang="de-DE" sz="2000"/>
              <a:t>, </a:t>
            </a:r>
            <a:r>
              <a:rPr lang="de-DE" sz="2000" err="1"/>
              <a:t>that</a:t>
            </a:r>
            <a:r>
              <a:rPr lang="de-DE" sz="2000"/>
              <a:t> </a:t>
            </a:r>
            <a:r>
              <a:rPr lang="en-GB" sz="2000"/>
              <a:t>was previously disposed of in a landfill or incineration plant,</a:t>
            </a:r>
            <a:r>
              <a:rPr lang="de-DE" sz="2000"/>
              <a:t> </a:t>
            </a:r>
            <a:r>
              <a:rPr lang="de-DE" sz="2000" err="1"/>
              <a:t>is</a:t>
            </a:r>
            <a:r>
              <a:rPr lang="en-GB" sz="2000"/>
              <a:t> recovered and customers are invited to return their end-of-life wellingtons. Thanks to the use of waste materials and to saving charges for disposal, the company could significantly reduce production costs.</a:t>
            </a:r>
            <a:endParaRPr lang="en-US" sz="2000" b="0" i="0">
              <a:effectLst/>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7839" y="1741575"/>
            <a:ext cx="2110769" cy="720080"/>
          </a:xfrm>
          <a:prstGeom prst="rect">
            <a:avLst/>
          </a:prstGeom>
        </p:spPr>
      </p:pic>
    </p:spTree>
    <p:extLst>
      <p:ext uri="{BB962C8B-B14F-4D97-AF65-F5344CB8AC3E}">
        <p14:creationId xmlns:p14="http://schemas.microsoft.com/office/powerpoint/2010/main" val="374517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495600" y="620688"/>
            <a:ext cx="9457910" cy="523220"/>
          </a:xfrm>
          <a:prstGeom prst="rect">
            <a:avLst/>
          </a:prstGeom>
          <a:noFill/>
        </p:spPr>
        <p:txBody>
          <a:bodyPr wrap="none" rtlCol="0">
            <a:spAutoFit/>
          </a:bodyPr>
          <a:lstStyle/>
          <a:p>
            <a:pPr algn="ctr"/>
            <a:r>
              <a:rPr lang="de-DE" sz="2800" err="1"/>
              <a:t>How</a:t>
            </a:r>
            <a:r>
              <a:rPr lang="de-DE" sz="2800"/>
              <a:t> </a:t>
            </a:r>
            <a:r>
              <a:rPr lang="de-DE" sz="2800" err="1"/>
              <a:t>did</a:t>
            </a:r>
            <a:r>
              <a:rPr lang="de-DE" sz="2800"/>
              <a:t> </a:t>
            </a:r>
            <a:r>
              <a:rPr lang="de-DE" sz="2800" err="1"/>
              <a:t>other</a:t>
            </a:r>
            <a:r>
              <a:rPr lang="de-DE" sz="2800"/>
              <a:t> </a:t>
            </a:r>
            <a:r>
              <a:rPr lang="de-DE" sz="2800" err="1"/>
              <a:t>companies</a:t>
            </a:r>
            <a:r>
              <a:rPr lang="de-DE" sz="2800"/>
              <a:t> </a:t>
            </a:r>
            <a:r>
              <a:rPr lang="de-DE" sz="2800" err="1"/>
              <a:t>transform</a:t>
            </a:r>
            <a:r>
              <a:rPr lang="de-DE" sz="2800"/>
              <a:t> </a:t>
            </a:r>
            <a:r>
              <a:rPr lang="de-DE" sz="2800" err="1"/>
              <a:t>towards</a:t>
            </a:r>
            <a:r>
              <a:rPr lang="de-DE" sz="2800"/>
              <a:t> </a:t>
            </a:r>
            <a:r>
              <a:rPr lang="de-DE" sz="2800" err="1"/>
              <a:t>circular</a:t>
            </a:r>
            <a:r>
              <a:rPr lang="de-DE" sz="2800"/>
              <a:t> </a:t>
            </a:r>
            <a:r>
              <a:rPr lang="de-DE" sz="2800" err="1"/>
              <a:t>economy</a:t>
            </a:r>
            <a:r>
              <a:rPr lang="de-DE" sz="2800"/>
              <a:t>?</a:t>
            </a:r>
          </a:p>
        </p:txBody>
      </p:sp>
      <p:sp>
        <p:nvSpPr>
          <p:cNvPr id="7" name="Rechteck 6"/>
          <p:cNvSpPr/>
          <p:nvPr/>
        </p:nvSpPr>
        <p:spPr>
          <a:xfrm>
            <a:off x="551386" y="1880839"/>
            <a:ext cx="8325882" cy="707886"/>
          </a:xfrm>
          <a:prstGeom prst="rect">
            <a:avLst/>
          </a:prstGeom>
        </p:spPr>
        <p:txBody>
          <a:bodyPr wrap="square">
            <a:spAutoFit/>
          </a:bodyPr>
          <a:lstStyle/>
          <a:p>
            <a:pPr fontAlgn="base"/>
            <a:r>
              <a:rPr lang="en-GB" sz="2000" b="1"/>
              <a:t>REYNALDI SRL SB</a:t>
            </a:r>
            <a:r>
              <a:rPr lang="en-US" sz="2000"/>
              <a:t> is an Italian</a:t>
            </a:r>
            <a:r>
              <a:rPr lang="en-GB"/>
              <a:t> </a:t>
            </a:r>
            <a:r>
              <a:rPr lang="en-GB" sz="2000"/>
              <a:t>company with more than 40 years of experience in formulating and producing natural cosmetics.</a:t>
            </a:r>
            <a:r>
              <a:rPr lang="en-US" sz="2000"/>
              <a:t> </a:t>
            </a:r>
          </a:p>
        </p:txBody>
      </p:sp>
      <p:sp>
        <p:nvSpPr>
          <p:cNvPr id="8" name="Rechteck 7"/>
          <p:cNvSpPr/>
          <p:nvPr/>
        </p:nvSpPr>
        <p:spPr>
          <a:xfrm>
            <a:off x="534937" y="2896502"/>
            <a:ext cx="11017223" cy="3477875"/>
          </a:xfrm>
          <a:prstGeom prst="rect">
            <a:avLst/>
          </a:prstGeom>
        </p:spPr>
        <p:txBody>
          <a:bodyPr wrap="square">
            <a:spAutoFit/>
          </a:bodyPr>
          <a:lstStyle/>
          <a:p>
            <a:pPr fontAlgn="base"/>
            <a:r>
              <a:rPr lang="en-US" sz="2000" b="1" i="1">
                <a:solidFill>
                  <a:srgbClr val="034EA2"/>
                </a:solidFill>
                <a:latin typeface="Calibri" panose="020F0502020204030204" pitchFamily="34" charset="0"/>
              </a:rPr>
              <a:t>Challenge</a:t>
            </a:r>
            <a:br>
              <a:rPr lang="en-US" sz="2000">
                <a:latin typeface="Calibri" panose="020F0502020204030204" pitchFamily="34" charset="0"/>
              </a:rPr>
            </a:br>
            <a:r>
              <a:rPr lang="en-US" sz="2000">
                <a:latin typeface="Calibri" panose="020F0502020204030204" pitchFamily="34" charset="0"/>
              </a:rPr>
              <a:t>The company wanted to develop innovative and functional cosmetic products made from</a:t>
            </a:r>
            <a:r>
              <a:rPr lang="en-GB"/>
              <a:t> </a:t>
            </a:r>
            <a:r>
              <a:rPr lang="en-GB" sz="2000">
                <a:latin typeface="Calibri" panose="020F0502020204030204" pitchFamily="34" charset="0"/>
              </a:rPr>
              <a:t>natural and sustainable raw materials and reduce the environmental footprint of production.</a:t>
            </a:r>
            <a:endParaRPr lang="en-US" sz="2000">
              <a:latin typeface="Calibri" panose="020F0502020204030204" pitchFamily="34" charset="0"/>
            </a:endParaRPr>
          </a:p>
          <a:p>
            <a:pPr fontAlgn="base"/>
            <a:endParaRPr lang="en-US" sz="2000" b="0" i="0">
              <a:effectLst/>
              <a:latin typeface="Calibri" panose="020F0502020204030204" pitchFamily="34" charset="0"/>
            </a:endParaRPr>
          </a:p>
          <a:p>
            <a:pPr fontAlgn="base"/>
            <a:r>
              <a:rPr lang="en-US" sz="2000" b="1" i="1">
                <a:solidFill>
                  <a:srgbClr val="034EA2"/>
                </a:solidFill>
                <a:latin typeface="Calibri" panose="020F0502020204030204" pitchFamily="34" charset="0"/>
              </a:rPr>
              <a:t>Solution</a:t>
            </a:r>
          </a:p>
          <a:p>
            <a:pPr fontAlgn="base"/>
            <a:r>
              <a:rPr lang="de-DE" sz="2000" err="1"/>
              <a:t>Reynaldi</a:t>
            </a:r>
            <a:r>
              <a:rPr lang="de-DE" sz="2000"/>
              <a:t> </a:t>
            </a:r>
            <a:r>
              <a:rPr lang="de-DE" sz="2000" err="1"/>
              <a:t>invested</a:t>
            </a:r>
            <a:r>
              <a:rPr lang="de-DE" sz="2000"/>
              <a:t> in a </a:t>
            </a:r>
            <a:r>
              <a:rPr lang="en-GB" sz="2000"/>
              <a:t>filter system that recovers the water used in the production, purifies and re-introduces it in a closed cycle water usage. The plant paid off in 3 years, and now represents a minor cost. </a:t>
            </a:r>
            <a:r>
              <a:rPr lang="en-GB" sz="2000" err="1"/>
              <a:t>Reynaldi</a:t>
            </a:r>
            <a:r>
              <a:rPr lang="en-GB" sz="2000"/>
              <a:t> invested in a start up that produces innovative raw materials from food production waste. Introduction of circular raw materials has the potential to reduce CO2-footprint and makes the supply chain more resilient. A challenge were the regulatory barriers, as often by products derived from industrial sites are labelled as special waste which prohibits their usage.</a:t>
            </a:r>
            <a:endParaRPr lang="en-US" sz="200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267" y="1864513"/>
            <a:ext cx="2674268" cy="524157"/>
          </a:xfrm>
          <a:prstGeom prst="rect">
            <a:avLst/>
          </a:prstGeom>
        </p:spPr>
      </p:pic>
    </p:spTree>
    <p:extLst>
      <p:ext uri="{BB962C8B-B14F-4D97-AF65-F5344CB8AC3E}">
        <p14:creationId xmlns:p14="http://schemas.microsoft.com/office/powerpoint/2010/main" val="986741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2495600" y="620688"/>
            <a:ext cx="9457910" cy="523220"/>
          </a:xfrm>
          <a:prstGeom prst="rect">
            <a:avLst/>
          </a:prstGeom>
          <a:noFill/>
        </p:spPr>
        <p:txBody>
          <a:bodyPr wrap="none" rtlCol="0">
            <a:spAutoFit/>
          </a:bodyPr>
          <a:lstStyle/>
          <a:p>
            <a:pPr algn="ctr"/>
            <a:r>
              <a:rPr lang="de-DE" sz="2800" err="1"/>
              <a:t>How</a:t>
            </a:r>
            <a:r>
              <a:rPr lang="de-DE" sz="2800"/>
              <a:t> </a:t>
            </a:r>
            <a:r>
              <a:rPr lang="de-DE" sz="2800" err="1"/>
              <a:t>did</a:t>
            </a:r>
            <a:r>
              <a:rPr lang="de-DE" sz="2800"/>
              <a:t> </a:t>
            </a:r>
            <a:r>
              <a:rPr lang="de-DE" sz="2800" err="1"/>
              <a:t>other</a:t>
            </a:r>
            <a:r>
              <a:rPr lang="de-DE" sz="2800"/>
              <a:t> </a:t>
            </a:r>
            <a:r>
              <a:rPr lang="de-DE" sz="2800" err="1"/>
              <a:t>companies</a:t>
            </a:r>
            <a:r>
              <a:rPr lang="de-DE" sz="2800"/>
              <a:t> </a:t>
            </a:r>
            <a:r>
              <a:rPr lang="de-DE" sz="2800" err="1"/>
              <a:t>transform</a:t>
            </a:r>
            <a:r>
              <a:rPr lang="de-DE" sz="2800"/>
              <a:t> </a:t>
            </a:r>
            <a:r>
              <a:rPr lang="de-DE" sz="2800" err="1"/>
              <a:t>towards</a:t>
            </a:r>
            <a:r>
              <a:rPr lang="de-DE" sz="2800"/>
              <a:t> </a:t>
            </a:r>
            <a:r>
              <a:rPr lang="de-DE" sz="2800" err="1"/>
              <a:t>circular</a:t>
            </a:r>
            <a:r>
              <a:rPr lang="de-DE" sz="2800"/>
              <a:t> </a:t>
            </a:r>
            <a:r>
              <a:rPr lang="de-DE" sz="2800" err="1"/>
              <a:t>economy</a:t>
            </a:r>
            <a:r>
              <a:rPr lang="de-DE" sz="2800"/>
              <a:t>?</a:t>
            </a:r>
          </a:p>
        </p:txBody>
      </p:sp>
      <p:sp>
        <p:nvSpPr>
          <p:cNvPr id="7" name="Rechteck 6"/>
          <p:cNvSpPr/>
          <p:nvPr/>
        </p:nvSpPr>
        <p:spPr>
          <a:xfrm>
            <a:off x="532620" y="1673106"/>
            <a:ext cx="8784974" cy="1323439"/>
          </a:xfrm>
          <a:prstGeom prst="rect">
            <a:avLst/>
          </a:prstGeom>
        </p:spPr>
        <p:txBody>
          <a:bodyPr wrap="square">
            <a:spAutoFit/>
          </a:bodyPr>
          <a:lstStyle/>
          <a:p>
            <a:pPr fontAlgn="base"/>
            <a:r>
              <a:rPr lang="de-DE" sz="2000" b="1"/>
              <a:t>GRUPO NATAC S.L.U.</a:t>
            </a:r>
            <a:r>
              <a:rPr lang="de-DE" sz="2000"/>
              <a:t>, </a:t>
            </a:r>
            <a:r>
              <a:rPr lang="de-DE" sz="2000" err="1"/>
              <a:t>headquartered</a:t>
            </a:r>
            <a:r>
              <a:rPr lang="de-DE" sz="2000"/>
              <a:t> in Spain,</a:t>
            </a:r>
            <a:r>
              <a:rPr lang="en-US" sz="2000"/>
              <a:t> is dedicated to researching, developing, manufacturing and marketing natural ingredients to be used in food supplements, feed, pet food, as well as in functional foods and as natural, active pharmaceutical ingredients.</a:t>
            </a:r>
          </a:p>
        </p:txBody>
      </p:sp>
      <p:sp>
        <p:nvSpPr>
          <p:cNvPr id="8" name="Rechteck 7"/>
          <p:cNvSpPr/>
          <p:nvPr/>
        </p:nvSpPr>
        <p:spPr>
          <a:xfrm>
            <a:off x="532620" y="3250476"/>
            <a:ext cx="11017223" cy="2862322"/>
          </a:xfrm>
          <a:prstGeom prst="rect">
            <a:avLst/>
          </a:prstGeom>
        </p:spPr>
        <p:txBody>
          <a:bodyPr wrap="square">
            <a:spAutoFit/>
          </a:bodyPr>
          <a:lstStyle/>
          <a:p>
            <a:pPr fontAlgn="base"/>
            <a:r>
              <a:rPr lang="en-US" sz="2000" b="1" i="1">
                <a:solidFill>
                  <a:srgbClr val="034EA2"/>
                </a:solidFill>
                <a:latin typeface="Calibri" panose="020F0502020204030204" pitchFamily="34" charset="0"/>
              </a:rPr>
              <a:t>Challenge</a:t>
            </a:r>
            <a:br>
              <a:rPr lang="en-US" sz="2000">
                <a:latin typeface="Calibri" panose="020F0502020204030204" pitchFamily="34" charset="0"/>
              </a:rPr>
            </a:br>
            <a:r>
              <a:rPr lang="de-DE" sz="2000" err="1">
                <a:latin typeface="Calibri" panose="020F0502020204030204" pitchFamily="34" charset="0"/>
              </a:rPr>
              <a:t>To</a:t>
            </a:r>
            <a:r>
              <a:rPr lang="de-DE" sz="2000"/>
              <a:t> </a:t>
            </a:r>
            <a:r>
              <a:rPr lang="de-DE" sz="2000" err="1"/>
              <a:t>sustainably</a:t>
            </a:r>
            <a:r>
              <a:rPr lang="de-DE" sz="2000"/>
              <a:t> </a:t>
            </a:r>
            <a:r>
              <a:rPr lang="de-DE" sz="2000" err="1"/>
              <a:t>manufacture</a:t>
            </a:r>
            <a:r>
              <a:rPr lang="de-DE" sz="2000"/>
              <a:t> </a:t>
            </a:r>
            <a:r>
              <a:rPr lang="de-DE" sz="2000" err="1"/>
              <a:t>natural</a:t>
            </a:r>
            <a:r>
              <a:rPr lang="de-DE" sz="2000"/>
              <a:t> plant </a:t>
            </a:r>
            <a:r>
              <a:rPr lang="de-DE" sz="2000" err="1"/>
              <a:t>extracts</a:t>
            </a:r>
            <a:r>
              <a:rPr lang="de-DE" sz="2000"/>
              <a:t> </a:t>
            </a:r>
            <a:r>
              <a:rPr lang="de-DE" sz="2000" err="1"/>
              <a:t>and</a:t>
            </a:r>
            <a:r>
              <a:rPr lang="de-DE" sz="2000"/>
              <a:t> </a:t>
            </a:r>
            <a:r>
              <a:rPr lang="de-DE" sz="2000" err="1"/>
              <a:t>ingredients</a:t>
            </a:r>
            <a:r>
              <a:rPr lang="de-DE" sz="2000"/>
              <a:t>, </a:t>
            </a:r>
            <a:r>
              <a:rPr lang="de-DE" sz="2000" err="1"/>
              <a:t>Natac</a:t>
            </a:r>
            <a:r>
              <a:rPr lang="de-DE" sz="2000"/>
              <a:t> </a:t>
            </a:r>
            <a:r>
              <a:rPr lang="de-DE" sz="2000" err="1"/>
              <a:t>valorizes</a:t>
            </a:r>
            <a:r>
              <a:rPr lang="de-DE" sz="2000"/>
              <a:t> </a:t>
            </a:r>
            <a:r>
              <a:rPr lang="de-DE" sz="2000" err="1"/>
              <a:t>biomass</a:t>
            </a:r>
            <a:r>
              <a:rPr lang="de-DE" sz="2000"/>
              <a:t> from agro-</a:t>
            </a:r>
            <a:r>
              <a:rPr lang="de-DE" sz="2000" err="1"/>
              <a:t>industry</a:t>
            </a:r>
            <a:r>
              <a:rPr lang="de-DE" sz="2000"/>
              <a:t>. </a:t>
            </a:r>
            <a:r>
              <a:rPr lang="en-US" sz="2000">
                <a:latin typeface="Calibri" panose="020F0502020204030204" pitchFamily="34" charset="0"/>
              </a:rPr>
              <a:t>Main challenges encountered </a:t>
            </a:r>
            <a:r>
              <a:rPr lang="de-DE" sz="2000" err="1"/>
              <a:t>were</a:t>
            </a:r>
            <a:r>
              <a:rPr lang="de-DE" sz="2000"/>
              <a:t> </a:t>
            </a:r>
            <a:r>
              <a:rPr lang="de-DE" sz="2000" err="1"/>
              <a:t>the</a:t>
            </a:r>
            <a:r>
              <a:rPr lang="de-DE" sz="2000"/>
              <a:t> </a:t>
            </a:r>
            <a:r>
              <a:rPr lang="de-DE" sz="2000" err="1"/>
              <a:t>great</a:t>
            </a:r>
            <a:r>
              <a:rPr lang="de-DE" sz="2000"/>
              <a:t> </a:t>
            </a:r>
            <a:r>
              <a:rPr lang="de-DE" sz="2000" err="1"/>
              <a:t>variability</a:t>
            </a:r>
            <a:r>
              <a:rPr lang="de-DE" sz="2000"/>
              <a:t> in </a:t>
            </a:r>
            <a:r>
              <a:rPr lang="de-DE" sz="2000" err="1"/>
              <a:t>the</a:t>
            </a:r>
            <a:r>
              <a:rPr lang="de-DE" sz="2000"/>
              <a:t> </a:t>
            </a:r>
            <a:r>
              <a:rPr lang="de-DE" sz="2000" err="1"/>
              <a:t>state</a:t>
            </a:r>
            <a:r>
              <a:rPr lang="de-DE" sz="2000"/>
              <a:t> </a:t>
            </a:r>
            <a:r>
              <a:rPr lang="de-DE" sz="2000" err="1"/>
              <a:t>of</a:t>
            </a:r>
            <a:r>
              <a:rPr lang="de-DE" sz="2000"/>
              <a:t> </a:t>
            </a:r>
            <a:r>
              <a:rPr lang="de-DE" sz="2000" err="1"/>
              <a:t>raw</a:t>
            </a:r>
            <a:r>
              <a:rPr lang="de-DE" sz="2000"/>
              <a:t> </a:t>
            </a:r>
            <a:r>
              <a:rPr lang="de-DE" sz="2000" err="1"/>
              <a:t>materials</a:t>
            </a:r>
            <a:r>
              <a:rPr lang="de-DE" sz="2000"/>
              <a:t>, </a:t>
            </a:r>
            <a:r>
              <a:rPr lang="de-DE" sz="2000" err="1"/>
              <a:t>regulatory</a:t>
            </a:r>
            <a:r>
              <a:rPr lang="de-DE" sz="2000"/>
              <a:t> </a:t>
            </a:r>
            <a:r>
              <a:rPr lang="de-DE" sz="2000" err="1"/>
              <a:t>aspects</a:t>
            </a:r>
            <a:r>
              <a:rPr lang="de-DE" sz="2000"/>
              <a:t> </a:t>
            </a:r>
            <a:r>
              <a:rPr lang="de-DE" sz="2000" err="1"/>
              <a:t>and</a:t>
            </a:r>
            <a:r>
              <a:rPr lang="de-DE" sz="2000"/>
              <a:t> </a:t>
            </a:r>
            <a:r>
              <a:rPr lang="de-DE" sz="2000" err="1"/>
              <a:t>the</a:t>
            </a:r>
            <a:r>
              <a:rPr lang="de-DE" sz="2000"/>
              <a:t> </a:t>
            </a:r>
            <a:r>
              <a:rPr lang="de-DE" sz="2000" err="1"/>
              <a:t>need</a:t>
            </a:r>
            <a:r>
              <a:rPr lang="de-DE" sz="2000"/>
              <a:t> </a:t>
            </a:r>
            <a:r>
              <a:rPr lang="de-DE" sz="2000" err="1"/>
              <a:t>to</a:t>
            </a:r>
            <a:r>
              <a:rPr lang="de-DE" sz="2000"/>
              <a:t> bring </a:t>
            </a:r>
            <a:r>
              <a:rPr lang="de-DE" sz="2000" err="1"/>
              <a:t>together</a:t>
            </a:r>
            <a:r>
              <a:rPr lang="de-DE" sz="2000"/>
              <a:t> </a:t>
            </a:r>
            <a:r>
              <a:rPr lang="de-DE" sz="2000" err="1"/>
              <a:t>very</a:t>
            </a:r>
            <a:r>
              <a:rPr lang="de-DE" sz="2000"/>
              <a:t> </a:t>
            </a:r>
            <a:r>
              <a:rPr lang="de-DE" sz="2000" err="1"/>
              <a:t>heterogeneous</a:t>
            </a:r>
            <a:r>
              <a:rPr lang="de-DE" sz="2000"/>
              <a:t> </a:t>
            </a:r>
            <a:r>
              <a:rPr lang="de-DE" sz="2000" err="1"/>
              <a:t>actors</a:t>
            </a:r>
            <a:r>
              <a:rPr lang="de-DE" sz="2000"/>
              <a:t> from </a:t>
            </a:r>
            <a:r>
              <a:rPr lang="de-DE" sz="2000" err="1"/>
              <a:t>very</a:t>
            </a:r>
            <a:r>
              <a:rPr lang="de-DE" sz="2000"/>
              <a:t> different </a:t>
            </a:r>
            <a:r>
              <a:rPr lang="de-DE" sz="2000" err="1"/>
              <a:t>sectors</a:t>
            </a:r>
            <a:r>
              <a:rPr lang="de-DE" sz="2000"/>
              <a:t>.</a:t>
            </a:r>
            <a:endParaRPr lang="en-US" sz="2000">
              <a:latin typeface="Calibri" panose="020F0502020204030204" pitchFamily="34" charset="0"/>
            </a:endParaRPr>
          </a:p>
          <a:p>
            <a:pPr fontAlgn="base"/>
            <a:endParaRPr lang="en-US" sz="2000" b="0" i="0">
              <a:effectLst/>
              <a:latin typeface="Calibri" panose="020F0502020204030204" pitchFamily="34" charset="0"/>
            </a:endParaRPr>
          </a:p>
          <a:p>
            <a:pPr fontAlgn="base"/>
            <a:r>
              <a:rPr lang="en-US" sz="2000" b="1" i="1">
                <a:solidFill>
                  <a:srgbClr val="034EA2"/>
                </a:solidFill>
                <a:latin typeface="Calibri" panose="020F0502020204030204" pitchFamily="34" charset="0"/>
              </a:rPr>
              <a:t>Solution</a:t>
            </a:r>
          </a:p>
          <a:p>
            <a:pPr fontAlgn="base"/>
            <a:r>
              <a:rPr lang="en-US" sz="2000" err="1"/>
              <a:t>Natac</a:t>
            </a:r>
            <a:r>
              <a:rPr lang="en-US" sz="2000"/>
              <a:t> built strategic alliances with the most important local producers, who now follow </a:t>
            </a:r>
            <a:r>
              <a:rPr lang="en-US" sz="2000" err="1"/>
              <a:t>Natac’s</a:t>
            </a:r>
            <a:r>
              <a:rPr lang="en-US" sz="2000"/>
              <a:t> criteria regarding the cultivation, harvesting, and processing of raw materials. This enhances the beneficial properties in the ingredients. </a:t>
            </a:r>
            <a:r>
              <a:rPr lang="en-US" sz="2000" err="1"/>
              <a:t>Natac</a:t>
            </a:r>
            <a:r>
              <a:rPr lang="en-US" sz="2000"/>
              <a:t> has been able to recycle 98% of the waste generated. </a:t>
            </a: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7116" y="1319346"/>
            <a:ext cx="2280878" cy="1423268"/>
          </a:xfrm>
          <a:prstGeom prst="rect">
            <a:avLst/>
          </a:prstGeom>
        </p:spPr>
      </p:pic>
    </p:spTree>
    <p:extLst>
      <p:ext uri="{BB962C8B-B14F-4D97-AF65-F5344CB8AC3E}">
        <p14:creationId xmlns:p14="http://schemas.microsoft.com/office/powerpoint/2010/main" val="2332568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lke 4"/>
          <p:cNvSpPr/>
          <p:nvPr/>
        </p:nvSpPr>
        <p:spPr>
          <a:xfrm>
            <a:off x="2862536" y="1772816"/>
            <a:ext cx="6408712" cy="3384376"/>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a:spLocks noGrp="1"/>
          </p:cNvSpPr>
          <p:nvPr>
            <p:ph type="title"/>
          </p:nvPr>
        </p:nvSpPr>
        <p:spPr>
          <a:xfrm>
            <a:off x="2135560" y="2780928"/>
            <a:ext cx="7862664" cy="1143000"/>
          </a:xfrm>
        </p:spPr>
        <p:txBody>
          <a:bodyPr>
            <a:noAutofit/>
          </a:bodyPr>
          <a:lstStyle/>
          <a:p>
            <a:r>
              <a:rPr lang="de-DE" sz="2800" err="1"/>
              <a:t>What</a:t>
            </a:r>
            <a:r>
              <a:rPr lang="de-DE" sz="2800"/>
              <a:t> </a:t>
            </a:r>
            <a:r>
              <a:rPr lang="de-DE" sz="2800" err="1"/>
              <a:t>is</a:t>
            </a:r>
            <a:r>
              <a:rPr lang="de-DE" sz="2800"/>
              <a:t> </a:t>
            </a:r>
            <a:r>
              <a:rPr lang="de-DE" sz="2800" err="1"/>
              <a:t>your</a:t>
            </a:r>
            <a:r>
              <a:rPr lang="de-DE" sz="2800"/>
              <a:t> Up2Circ </a:t>
            </a:r>
            <a:r>
              <a:rPr lang="de-DE" sz="2800" err="1"/>
              <a:t>vision</a:t>
            </a:r>
            <a:r>
              <a:rPr lang="de-DE" sz="2800"/>
              <a:t>?</a:t>
            </a:r>
          </a:p>
        </p:txBody>
      </p:sp>
    </p:spTree>
    <p:extLst>
      <p:ext uri="{BB962C8B-B14F-4D97-AF65-F5344CB8AC3E}">
        <p14:creationId xmlns:p14="http://schemas.microsoft.com/office/powerpoint/2010/main" val="147410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1"/>
          <p:cNvSpPr>
            <a:spLocks noGrp="1"/>
          </p:cNvSpPr>
          <p:nvPr>
            <p:ph type="title"/>
          </p:nvPr>
        </p:nvSpPr>
        <p:spPr>
          <a:xfrm>
            <a:off x="3581113" y="256404"/>
            <a:ext cx="7862664" cy="503112"/>
          </a:xfrm>
        </p:spPr>
        <p:txBody>
          <a:bodyPr>
            <a:normAutofit fontScale="90000"/>
          </a:bodyPr>
          <a:lstStyle/>
          <a:p>
            <a:pPr algn="r"/>
            <a:r>
              <a:rPr lang="de-DE" sz="3600" dirty="0" err="1"/>
              <a:t>Relevance</a:t>
            </a:r>
            <a:r>
              <a:rPr lang="de-DE" sz="3600" dirty="0"/>
              <a:t> </a:t>
            </a:r>
            <a:r>
              <a:rPr lang="de-DE" sz="3600" dirty="0" err="1"/>
              <a:t>of</a:t>
            </a:r>
            <a:r>
              <a:rPr lang="de-DE" sz="3600" dirty="0"/>
              <a:t> </a:t>
            </a:r>
            <a:r>
              <a:rPr lang="de-DE" sz="3600" dirty="0" err="1"/>
              <a:t>Circular</a:t>
            </a:r>
            <a:r>
              <a:rPr lang="de-DE" sz="3600" dirty="0"/>
              <a:t> Economy</a:t>
            </a:r>
            <a:endParaRPr lang="en-US" dirty="0"/>
          </a:p>
        </p:txBody>
      </p:sp>
      <p:sp>
        <p:nvSpPr>
          <p:cNvPr id="28" name="Inhaltsplatzhalter 2"/>
          <p:cNvSpPr>
            <a:spLocks noGrp="1"/>
          </p:cNvSpPr>
          <p:nvPr>
            <p:ph idx="1"/>
          </p:nvPr>
        </p:nvSpPr>
        <p:spPr>
          <a:xfrm>
            <a:off x="604549" y="1926962"/>
            <a:ext cx="5303263" cy="4455329"/>
          </a:xfrm>
        </p:spPr>
        <p:txBody>
          <a:bodyPr>
            <a:normAutofit fontScale="92500" lnSpcReduction="10000"/>
          </a:bodyPr>
          <a:lstStyle/>
          <a:p>
            <a:pPr marL="0" indent="0">
              <a:lnSpc>
                <a:spcPct val="150000"/>
              </a:lnSpc>
              <a:buNone/>
            </a:pPr>
            <a:r>
              <a:rPr lang="de-DE" sz="2400" dirty="0"/>
              <a:t>        Climate </a:t>
            </a:r>
            <a:r>
              <a:rPr lang="de-DE" sz="2400" dirty="0" err="1"/>
              <a:t>change</a:t>
            </a:r>
            <a:endParaRPr lang="de-DE" sz="2400" dirty="0"/>
          </a:p>
          <a:p>
            <a:pPr marL="0" indent="0">
              <a:lnSpc>
                <a:spcPct val="150000"/>
              </a:lnSpc>
              <a:buNone/>
            </a:pPr>
            <a:r>
              <a:rPr lang="de-DE" sz="2400" dirty="0"/>
              <a:t>        </a:t>
            </a:r>
            <a:r>
              <a:rPr lang="de-DE" sz="2400" dirty="0" err="1"/>
              <a:t>Consumption</a:t>
            </a:r>
            <a:r>
              <a:rPr lang="de-DE" sz="2400" dirty="0"/>
              <a:t> </a:t>
            </a:r>
            <a:r>
              <a:rPr lang="de-DE" sz="2400" dirty="0" err="1"/>
              <a:t>of</a:t>
            </a:r>
            <a:r>
              <a:rPr lang="de-DE" sz="2400" dirty="0"/>
              <a:t> </a:t>
            </a:r>
            <a:r>
              <a:rPr lang="de-DE" sz="2400" dirty="0" err="1"/>
              <a:t>virgin</a:t>
            </a:r>
            <a:r>
              <a:rPr lang="de-DE" sz="2400" dirty="0"/>
              <a:t> </a:t>
            </a:r>
            <a:r>
              <a:rPr lang="de-DE" sz="2400" dirty="0" err="1"/>
              <a:t>resources</a:t>
            </a:r>
            <a:endParaRPr lang="de-DE" sz="2400" dirty="0"/>
          </a:p>
          <a:p>
            <a:pPr marL="0" indent="0">
              <a:lnSpc>
                <a:spcPct val="150000"/>
              </a:lnSpc>
              <a:buNone/>
            </a:pPr>
            <a:r>
              <a:rPr lang="de-DE" sz="2400" dirty="0"/>
              <a:t>        World </a:t>
            </a:r>
            <a:r>
              <a:rPr lang="de-DE" sz="2400" dirty="0" err="1"/>
              <a:t>population</a:t>
            </a:r>
            <a:endParaRPr lang="de-DE" sz="2400" dirty="0"/>
          </a:p>
          <a:p>
            <a:pPr marL="0" indent="0">
              <a:lnSpc>
                <a:spcPct val="150000"/>
              </a:lnSpc>
              <a:buNone/>
            </a:pPr>
            <a:r>
              <a:rPr lang="en-US" sz="2400" dirty="0"/>
              <a:t>        The world's current circularity</a:t>
            </a:r>
          </a:p>
          <a:p>
            <a:pPr marL="0" indent="0">
              <a:buNone/>
            </a:pPr>
            <a:r>
              <a:rPr lang="en-US" sz="2400" dirty="0"/>
              <a:t>        gap is over 90%</a:t>
            </a:r>
          </a:p>
          <a:p>
            <a:pPr marL="0" indent="0">
              <a:buNone/>
            </a:pPr>
            <a:endParaRPr lang="en-US" sz="2400">
              <a:solidFill>
                <a:srgbClr val="00B050"/>
              </a:solidFill>
            </a:endParaRPr>
          </a:p>
          <a:p>
            <a:pPr marL="0" indent="0">
              <a:buNone/>
            </a:pPr>
            <a:endParaRPr lang="en-US" sz="2400">
              <a:solidFill>
                <a:srgbClr val="00B050"/>
              </a:solidFill>
            </a:endParaRPr>
          </a:p>
          <a:p>
            <a:pPr marL="0" indent="0">
              <a:buNone/>
            </a:pPr>
            <a:r>
              <a:rPr lang="en-US" sz="2400" dirty="0">
                <a:solidFill>
                  <a:srgbClr val="00B050"/>
                </a:solidFill>
              </a:rPr>
              <a:t>Necessary steps</a:t>
            </a:r>
          </a:p>
          <a:p>
            <a:pPr>
              <a:buFont typeface="Wingdings" panose="05000000000000000000" pitchFamily="2" charset="2"/>
              <a:buChar char="Ø"/>
            </a:pPr>
            <a:r>
              <a:rPr lang="en-US" sz="2400" dirty="0">
                <a:solidFill>
                  <a:srgbClr val="00B050"/>
                </a:solidFill>
              </a:rPr>
              <a:t>CO2-neutrality</a:t>
            </a:r>
          </a:p>
          <a:p>
            <a:pPr>
              <a:buFont typeface="Wingdings" panose="05000000000000000000" pitchFamily="2" charset="2"/>
              <a:buChar char="Ø"/>
            </a:pPr>
            <a:r>
              <a:rPr lang="en-US" sz="2400" dirty="0">
                <a:solidFill>
                  <a:srgbClr val="00B050"/>
                </a:solidFill>
              </a:rPr>
              <a:t>Decoupling growth from resource use</a:t>
            </a:r>
            <a:endParaRPr lang="de-DE" sz="2400" dirty="0">
              <a:solidFill>
                <a:srgbClr val="00B050"/>
              </a:solidFill>
            </a:endParaRPr>
          </a:p>
          <a:p>
            <a:pPr marL="0" indent="0" algn="r">
              <a:buNone/>
            </a:pPr>
            <a:endParaRPr lang="de-DE"/>
          </a:p>
        </p:txBody>
      </p:sp>
      <p:sp>
        <p:nvSpPr>
          <p:cNvPr id="29" name="Pfeil nach rechts 28"/>
          <p:cNvSpPr/>
          <p:nvPr/>
        </p:nvSpPr>
        <p:spPr>
          <a:xfrm rot="19312921">
            <a:off x="733264" y="2579634"/>
            <a:ext cx="367062" cy="249022"/>
          </a:xfrm>
          <a:prstGeom prst="rightArrow">
            <a:avLst/>
          </a:prstGeom>
          <a:solidFill>
            <a:srgbClr val="8F1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Pfeil nach rechts 29"/>
          <p:cNvSpPr/>
          <p:nvPr/>
        </p:nvSpPr>
        <p:spPr>
          <a:xfrm rot="19312921">
            <a:off x="745584" y="2075578"/>
            <a:ext cx="367062" cy="249022"/>
          </a:xfrm>
          <a:prstGeom prst="rightArrow">
            <a:avLst/>
          </a:prstGeom>
          <a:solidFill>
            <a:srgbClr val="8F1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Pfeil nach rechts 30"/>
          <p:cNvSpPr/>
          <p:nvPr/>
        </p:nvSpPr>
        <p:spPr>
          <a:xfrm rot="19312921">
            <a:off x="733119" y="3165248"/>
            <a:ext cx="367062" cy="249022"/>
          </a:xfrm>
          <a:prstGeom prst="rightArrow">
            <a:avLst/>
          </a:prstGeom>
          <a:solidFill>
            <a:srgbClr val="8F1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Stern mit 5 Zacken 31"/>
          <p:cNvSpPr/>
          <p:nvPr/>
        </p:nvSpPr>
        <p:spPr>
          <a:xfrm>
            <a:off x="736763" y="3645024"/>
            <a:ext cx="326799" cy="334560"/>
          </a:xfrm>
          <a:prstGeom prst="star5">
            <a:avLst/>
          </a:prstGeom>
          <a:solidFill>
            <a:srgbClr val="F49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 name="Gruppieren 60"/>
          <p:cNvGrpSpPr/>
          <p:nvPr/>
        </p:nvGrpSpPr>
        <p:grpSpPr>
          <a:xfrm>
            <a:off x="5015880" y="908720"/>
            <a:ext cx="8093129" cy="6441863"/>
            <a:chOff x="5015880" y="1196752"/>
            <a:chExt cx="8093129" cy="6441863"/>
          </a:xfrm>
        </p:grpSpPr>
        <p:grpSp>
          <p:nvGrpSpPr>
            <p:cNvPr id="34" name="Gruppieren 33"/>
            <p:cNvGrpSpPr/>
            <p:nvPr/>
          </p:nvGrpSpPr>
          <p:grpSpPr>
            <a:xfrm>
              <a:off x="5525504" y="3737355"/>
              <a:ext cx="3020964" cy="1618565"/>
              <a:chOff x="5141528" y="3755453"/>
              <a:chExt cx="3020964" cy="1618565"/>
            </a:xfrm>
          </p:grpSpPr>
          <p:pic>
            <p:nvPicPr>
              <p:cNvPr id="59" name="Grafik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528" y="3755453"/>
                <a:ext cx="2877448" cy="1618565"/>
              </a:xfrm>
              <a:prstGeom prst="rect">
                <a:avLst/>
              </a:prstGeom>
            </p:spPr>
          </p:pic>
          <p:sp>
            <p:nvSpPr>
              <p:cNvPr id="60" name="Textfeld 59"/>
              <p:cNvSpPr txBox="1"/>
              <p:nvPr/>
            </p:nvSpPr>
            <p:spPr>
              <a:xfrm>
                <a:off x="5315651" y="5125130"/>
                <a:ext cx="2846841" cy="215444"/>
              </a:xfrm>
              <a:prstGeom prst="rect">
                <a:avLst/>
              </a:prstGeom>
              <a:noFill/>
            </p:spPr>
            <p:txBody>
              <a:bodyPr wrap="square" rtlCol="0">
                <a:spAutoFit/>
              </a:bodyPr>
              <a:lstStyle/>
              <a:p>
                <a:r>
                  <a:rPr lang="de-DE" sz="800">
                    <a:solidFill>
                      <a:schemeClr val="bg1"/>
                    </a:solidFill>
                  </a:rPr>
                  <a:t>Koalabaer2007, CC0, via Wikimedia </a:t>
                </a:r>
                <a:r>
                  <a:rPr lang="de-DE" sz="800" err="1">
                    <a:solidFill>
                      <a:schemeClr val="bg1"/>
                    </a:solidFill>
                  </a:rPr>
                  <a:t>Commons</a:t>
                </a:r>
                <a:endParaRPr lang="de-DE" sz="800">
                  <a:solidFill>
                    <a:schemeClr val="bg1"/>
                  </a:solidFill>
                </a:endParaRPr>
              </a:p>
            </p:txBody>
          </p:sp>
        </p:grpSp>
        <p:grpSp>
          <p:nvGrpSpPr>
            <p:cNvPr id="35" name="Gruppieren 34"/>
            <p:cNvGrpSpPr/>
            <p:nvPr/>
          </p:nvGrpSpPr>
          <p:grpSpPr>
            <a:xfrm>
              <a:off x="5015880" y="2089551"/>
              <a:ext cx="2691095" cy="1663445"/>
              <a:chOff x="4696041" y="1937807"/>
              <a:chExt cx="2966744" cy="1833832"/>
            </a:xfrm>
          </p:grpSpPr>
          <p:pic>
            <p:nvPicPr>
              <p:cNvPr id="57" name="Grafik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932" y="1937807"/>
                <a:ext cx="2934853" cy="1811355"/>
              </a:xfrm>
              <a:prstGeom prst="rect">
                <a:avLst/>
              </a:prstGeom>
            </p:spPr>
          </p:pic>
          <p:sp>
            <p:nvSpPr>
              <p:cNvPr id="58" name="Textfeld 57"/>
              <p:cNvSpPr txBox="1"/>
              <p:nvPr/>
            </p:nvSpPr>
            <p:spPr>
              <a:xfrm>
                <a:off x="4696041" y="3309974"/>
                <a:ext cx="2605243" cy="461665"/>
              </a:xfrm>
              <a:prstGeom prst="rect">
                <a:avLst/>
              </a:prstGeom>
              <a:noFill/>
            </p:spPr>
            <p:txBody>
              <a:bodyPr wrap="square" rtlCol="0">
                <a:spAutoFit/>
              </a:bodyPr>
              <a:lstStyle/>
              <a:p>
                <a:r>
                  <a:rPr lang="en-US" sz="800">
                    <a:solidFill>
                      <a:schemeClr val="bg1"/>
                    </a:solidFill>
                  </a:rPr>
                  <a:t>Photo courtesy of Peter </a:t>
                </a:r>
                <a:r>
                  <a:rPr lang="en-US" sz="800" err="1">
                    <a:solidFill>
                      <a:schemeClr val="bg1"/>
                    </a:solidFill>
                  </a:rPr>
                  <a:t>Buschmann</a:t>
                </a:r>
                <a:r>
                  <a:rPr lang="en-US" sz="800">
                    <a:solidFill>
                      <a:schemeClr val="bg1"/>
                    </a:solidFill>
                  </a:rPr>
                  <a:t>, United States Forest Service, USDA. Some additional editing by </a:t>
                </a:r>
                <a:r>
                  <a:rPr lang="en-US" sz="800" err="1">
                    <a:solidFill>
                      <a:schemeClr val="bg1"/>
                    </a:solidFill>
                  </a:rPr>
                  <a:t>W.carter</a:t>
                </a:r>
                <a:r>
                  <a:rPr lang="en-US" sz="800">
                    <a:solidFill>
                      <a:schemeClr val="bg1"/>
                    </a:solidFill>
                  </a:rPr>
                  <a:t>., Public domain, via Wikimedia Commons</a:t>
                </a:r>
                <a:endParaRPr lang="de-DE" sz="800">
                  <a:solidFill>
                    <a:schemeClr val="bg1"/>
                  </a:solidFill>
                </a:endParaRPr>
              </a:p>
            </p:txBody>
          </p:sp>
        </p:grpSp>
        <p:grpSp>
          <p:nvGrpSpPr>
            <p:cNvPr id="36" name="Gruppieren 35"/>
            <p:cNvGrpSpPr/>
            <p:nvPr/>
          </p:nvGrpSpPr>
          <p:grpSpPr>
            <a:xfrm>
              <a:off x="8075859" y="4835384"/>
              <a:ext cx="2392985" cy="1768366"/>
              <a:chOff x="5261631" y="4837162"/>
              <a:chExt cx="2392985" cy="1768366"/>
            </a:xfrm>
          </p:grpSpPr>
          <p:pic>
            <p:nvPicPr>
              <p:cNvPr id="55" name="Grafik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752" y="4837162"/>
                <a:ext cx="2340864" cy="1755648"/>
              </a:xfrm>
              <a:prstGeom prst="rect">
                <a:avLst/>
              </a:prstGeom>
            </p:spPr>
          </p:pic>
          <p:sp>
            <p:nvSpPr>
              <p:cNvPr id="56" name="Textfeld 55"/>
              <p:cNvSpPr txBox="1"/>
              <p:nvPr/>
            </p:nvSpPr>
            <p:spPr>
              <a:xfrm>
                <a:off x="5261631" y="6266974"/>
                <a:ext cx="1929360" cy="338554"/>
              </a:xfrm>
              <a:prstGeom prst="rect">
                <a:avLst/>
              </a:prstGeom>
              <a:noFill/>
            </p:spPr>
            <p:txBody>
              <a:bodyPr wrap="square" rtlCol="0">
                <a:spAutoFit/>
              </a:bodyPr>
              <a:lstStyle/>
              <a:p>
                <a:r>
                  <a:rPr lang="en-US" sz="800" err="1">
                    <a:solidFill>
                      <a:schemeClr val="bg1"/>
                    </a:solidFill>
                  </a:rPr>
                  <a:t>Avij</a:t>
                </a:r>
                <a:r>
                  <a:rPr lang="en-US" sz="800">
                    <a:solidFill>
                      <a:schemeClr val="bg1"/>
                    </a:solidFill>
                  </a:rPr>
                  <a:t> (talk · </a:t>
                </a:r>
                <a:r>
                  <a:rPr lang="en-US" sz="800" err="1">
                    <a:solidFill>
                      <a:schemeClr val="bg1"/>
                    </a:solidFill>
                  </a:rPr>
                  <a:t>contribs</a:t>
                </a:r>
                <a:r>
                  <a:rPr lang="en-US" sz="800">
                    <a:solidFill>
                      <a:schemeClr val="bg1"/>
                    </a:solidFill>
                  </a:rPr>
                  <a:t>), Public domain, via Wikimedia Commons</a:t>
                </a:r>
                <a:endParaRPr lang="de-DE" sz="800">
                  <a:solidFill>
                    <a:schemeClr val="bg1"/>
                  </a:solidFill>
                </a:endParaRPr>
              </a:p>
            </p:txBody>
          </p:sp>
        </p:grpSp>
        <p:grpSp>
          <p:nvGrpSpPr>
            <p:cNvPr id="37" name="Gruppieren 36"/>
            <p:cNvGrpSpPr/>
            <p:nvPr/>
          </p:nvGrpSpPr>
          <p:grpSpPr>
            <a:xfrm>
              <a:off x="9751161" y="2868352"/>
              <a:ext cx="2478543" cy="1593101"/>
              <a:chOff x="3465206" y="669961"/>
              <a:chExt cx="2478543" cy="1593101"/>
            </a:xfrm>
          </p:grpSpPr>
          <p:pic>
            <p:nvPicPr>
              <p:cNvPr id="53" name="Grafik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5206" y="669961"/>
                <a:ext cx="2438400" cy="1581150"/>
              </a:xfrm>
              <a:prstGeom prst="rect">
                <a:avLst/>
              </a:prstGeom>
            </p:spPr>
          </p:pic>
          <p:sp>
            <p:nvSpPr>
              <p:cNvPr id="54" name="Textfeld 53"/>
              <p:cNvSpPr txBox="1"/>
              <p:nvPr/>
            </p:nvSpPr>
            <p:spPr>
              <a:xfrm>
                <a:off x="4207649" y="1924508"/>
                <a:ext cx="1736100" cy="338554"/>
              </a:xfrm>
              <a:prstGeom prst="rect">
                <a:avLst/>
              </a:prstGeom>
              <a:noFill/>
            </p:spPr>
            <p:txBody>
              <a:bodyPr wrap="square" rtlCol="0">
                <a:spAutoFit/>
              </a:bodyPr>
              <a:lstStyle/>
              <a:p>
                <a:pPr algn="r"/>
                <a:r>
                  <a:rPr lang="en-US" sz="800">
                    <a:solidFill>
                      <a:schemeClr val="bg1"/>
                    </a:solidFill>
                  </a:rPr>
                  <a:t>United States government, Public domain, via Wikimedia Commons</a:t>
                </a:r>
                <a:endParaRPr lang="de-DE" sz="800">
                  <a:solidFill>
                    <a:schemeClr val="bg1"/>
                  </a:solidFill>
                </a:endParaRPr>
              </a:p>
            </p:txBody>
          </p:sp>
        </p:grpSp>
        <p:grpSp>
          <p:nvGrpSpPr>
            <p:cNvPr id="38" name="Gruppieren 37"/>
            <p:cNvGrpSpPr/>
            <p:nvPr/>
          </p:nvGrpSpPr>
          <p:grpSpPr>
            <a:xfrm>
              <a:off x="7263211" y="1883208"/>
              <a:ext cx="2487950" cy="1828800"/>
              <a:chOff x="4910067" y="1749687"/>
              <a:chExt cx="2487950" cy="1828800"/>
            </a:xfrm>
          </p:grpSpPr>
          <p:pic>
            <p:nvPicPr>
              <p:cNvPr id="51" name="Grafik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9617" y="1749687"/>
                <a:ext cx="2438400" cy="1828800"/>
              </a:xfrm>
              <a:prstGeom prst="rect">
                <a:avLst/>
              </a:prstGeom>
            </p:spPr>
          </p:pic>
          <p:sp>
            <p:nvSpPr>
              <p:cNvPr id="52" name="Textfeld 51"/>
              <p:cNvSpPr txBox="1"/>
              <p:nvPr/>
            </p:nvSpPr>
            <p:spPr>
              <a:xfrm>
                <a:off x="4910067" y="1782676"/>
                <a:ext cx="2335997" cy="215444"/>
              </a:xfrm>
              <a:prstGeom prst="rect">
                <a:avLst/>
              </a:prstGeom>
              <a:noFill/>
            </p:spPr>
            <p:txBody>
              <a:bodyPr wrap="square" rtlCol="0">
                <a:spAutoFit/>
              </a:bodyPr>
              <a:lstStyle/>
              <a:p>
                <a:r>
                  <a:rPr lang="pt-BR" sz="800">
                    <a:solidFill>
                      <a:schemeClr val="bg1"/>
                    </a:solidFill>
                  </a:rPr>
                  <a:t>Apurv013, CC0, via Wikimedia Commons</a:t>
                </a:r>
                <a:endParaRPr lang="de-DE" sz="800">
                  <a:solidFill>
                    <a:schemeClr val="bg1"/>
                  </a:solidFill>
                </a:endParaRPr>
              </a:p>
            </p:txBody>
          </p:sp>
        </p:grpSp>
        <p:grpSp>
          <p:nvGrpSpPr>
            <p:cNvPr id="39" name="Gruppieren 38"/>
            <p:cNvGrpSpPr/>
            <p:nvPr/>
          </p:nvGrpSpPr>
          <p:grpSpPr>
            <a:xfrm>
              <a:off x="9490903" y="1196752"/>
              <a:ext cx="2449298" cy="1828800"/>
              <a:chOff x="4865902" y="2514600"/>
              <a:chExt cx="2449298" cy="1828800"/>
            </a:xfrm>
          </p:grpSpPr>
          <p:pic>
            <p:nvPicPr>
              <p:cNvPr id="49" name="Grafik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0" y="2514600"/>
                <a:ext cx="2438400" cy="1828800"/>
              </a:xfrm>
              <a:prstGeom prst="rect">
                <a:avLst/>
              </a:prstGeom>
            </p:spPr>
          </p:pic>
          <p:sp>
            <p:nvSpPr>
              <p:cNvPr id="50" name="Textfeld 49"/>
              <p:cNvSpPr txBox="1"/>
              <p:nvPr/>
            </p:nvSpPr>
            <p:spPr>
              <a:xfrm>
                <a:off x="4865902" y="2533540"/>
                <a:ext cx="2372265" cy="215444"/>
              </a:xfrm>
              <a:prstGeom prst="rect">
                <a:avLst/>
              </a:prstGeom>
              <a:noFill/>
            </p:spPr>
            <p:txBody>
              <a:bodyPr wrap="square" rtlCol="0">
                <a:spAutoFit/>
              </a:bodyPr>
              <a:lstStyle/>
              <a:p>
                <a:r>
                  <a:rPr lang="en-US" sz="800" err="1">
                    <a:solidFill>
                      <a:schemeClr val="bg1"/>
                    </a:solidFill>
                  </a:rPr>
                  <a:t>Manuspanicker</a:t>
                </a:r>
                <a:r>
                  <a:rPr lang="en-US" sz="800">
                    <a:solidFill>
                      <a:schemeClr val="bg1"/>
                    </a:solidFill>
                  </a:rPr>
                  <a:t>, CC0, via Wikimedia Commons</a:t>
                </a:r>
                <a:endParaRPr lang="de-DE" sz="800">
                  <a:solidFill>
                    <a:schemeClr val="bg1"/>
                  </a:solidFill>
                </a:endParaRPr>
              </a:p>
            </p:txBody>
          </p:sp>
        </p:grpSp>
        <p:grpSp>
          <p:nvGrpSpPr>
            <p:cNvPr id="40" name="Gruppieren 39"/>
            <p:cNvGrpSpPr/>
            <p:nvPr/>
          </p:nvGrpSpPr>
          <p:grpSpPr>
            <a:xfrm>
              <a:off x="5554802" y="1209470"/>
              <a:ext cx="7554207" cy="6429145"/>
              <a:chOff x="3172753" y="1505243"/>
              <a:chExt cx="8521507" cy="7588344"/>
            </a:xfrm>
          </p:grpSpPr>
          <p:sp>
            <p:nvSpPr>
              <p:cNvPr id="41" name="Rectangle 1"/>
              <p:cNvSpPr>
                <a:spLocks noChangeArrowheads="1"/>
              </p:cNvSpPr>
              <p:nvPr/>
            </p:nvSpPr>
            <p:spPr bwMode="auto">
              <a:xfrm>
                <a:off x="4007444" y="2382798"/>
                <a:ext cx="209857" cy="33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t>
                </a:r>
              </a:p>
            </p:txBody>
          </p:sp>
          <p:sp>
            <p:nvSpPr>
              <p:cNvPr id="42" name="Rectangle 2"/>
              <p:cNvSpPr>
                <a:spLocks noChangeArrowheads="1"/>
              </p:cNvSpPr>
              <p:nvPr/>
            </p:nvSpPr>
            <p:spPr bwMode="auto">
              <a:xfrm>
                <a:off x="4007444" y="2382798"/>
                <a:ext cx="209857" cy="33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a:ln>
                      <a:noFill/>
                    </a:ln>
                    <a:solidFill>
                      <a:schemeClr val="tx1"/>
                    </a:solidFill>
                    <a:effectLst/>
                    <a:latin typeface="Arial" panose="020B0604020202020204" pitchFamily="34" charset="0"/>
                  </a:rPr>
                  <a:t> </a:t>
                </a:r>
              </a:p>
            </p:txBody>
          </p:sp>
          <p:sp>
            <p:nvSpPr>
              <p:cNvPr id="43" name="Ellipse 42"/>
              <p:cNvSpPr/>
              <p:nvPr/>
            </p:nvSpPr>
            <p:spPr>
              <a:xfrm>
                <a:off x="3172753" y="2109440"/>
                <a:ext cx="4069621" cy="4254488"/>
              </a:xfrm>
              <a:prstGeom prst="ellipse">
                <a:avLst/>
              </a:prstGeom>
              <a:noFill/>
              <a:ln w="76200">
                <a:solidFill>
                  <a:srgbClr val="259A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err="1">
                    <a:solidFill>
                      <a:schemeClr val="bg1"/>
                    </a:solidFill>
                  </a:rPr>
                  <a:t>Ecologic</a:t>
                </a:r>
                <a:r>
                  <a:rPr lang="de-DE" sz="3600" b="1" dirty="0">
                    <a:solidFill>
                      <a:schemeClr val="bg1"/>
                    </a:solidFill>
                  </a:rPr>
                  <a:t> </a:t>
                </a:r>
                <a:r>
                  <a:rPr lang="de-DE" sz="3600" b="1" dirty="0" err="1">
                    <a:solidFill>
                      <a:schemeClr val="bg1"/>
                    </a:solidFill>
                  </a:rPr>
                  <a:t>aspects</a:t>
                </a:r>
              </a:p>
            </p:txBody>
          </p:sp>
          <p:sp>
            <p:nvSpPr>
              <p:cNvPr id="45" name="Ellipse 44"/>
              <p:cNvSpPr/>
              <p:nvPr/>
            </p:nvSpPr>
            <p:spPr>
              <a:xfrm>
                <a:off x="7624639" y="1505243"/>
                <a:ext cx="4069621" cy="4254488"/>
              </a:xfrm>
              <a:prstGeom prst="ellipse">
                <a:avLst/>
              </a:prstGeom>
              <a:noFill/>
              <a:ln w="76200">
                <a:solidFill>
                  <a:srgbClr val="E741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b="1" dirty="0" err="1">
                    <a:solidFill>
                      <a:schemeClr val="bg1"/>
                    </a:solidFill>
                  </a:rPr>
                  <a:t>Social</a:t>
                </a:r>
                <a:r>
                  <a:rPr lang="de-DE" sz="3600" b="1" dirty="0">
                    <a:solidFill>
                      <a:schemeClr val="bg1"/>
                    </a:solidFill>
                  </a:rPr>
                  <a:t> </a:t>
                </a:r>
                <a:r>
                  <a:rPr lang="de-DE" sz="3600" b="1" dirty="0" err="1">
                    <a:solidFill>
                      <a:schemeClr val="bg1"/>
                    </a:solidFill>
                  </a:rPr>
                  <a:t>aspects</a:t>
                </a:r>
                <a:endParaRPr lang="de-DE" sz="3600" b="1" dirty="0">
                  <a:solidFill>
                    <a:schemeClr val="bg1"/>
                  </a:solidFill>
                </a:endParaRPr>
              </a:p>
            </p:txBody>
          </p:sp>
          <p:grpSp>
            <p:nvGrpSpPr>
              <p:cNvPr id="46" name="Gruppieren 45"/>
              <p:cNvGrpSpPr/>
              <p:nvPr/>
            </p:nvGrpSpPr>
            <p:grpSpPr>
              <a:xfrm>
                <a:off x="5563628" y="4839099"/>
                <a:ext cx="4069621" cy="4254488"/>
                <a:chOff x="1844857" y="2787774"/>
                <a:chExt cx="4824536" cy="4752528"/>
              </a:xfrm>
            </p:grpSpPr>
            <p:sp>
              <p:nvSpPr>
                <p:cNvPr id="47" name="Textfeld 46"/>
                <p:cNvSpPr txBox="1"/>
                <p:nvPr/>
              </p:nvSpPr>
              <p:spPr>
                <a:xfrm>
                  <a:off x="2138374" y="4344568"/>
                  <a:ext cx="4320783" cy="923331"/>
                </a:xfrm>
                <a:prstGeom prst="rect">
                  <a:avLst/>
                </a:prstGeom>
                <a:noFill/>
              </p:spPr>
              <p:txBody>
                <a:bodyPr wrap="square" rtlCol="0">
                  <a:spAutoFit/>
                </a:bodyPr>
                <a:lstStyle/>
                <a:p>
                  <a:pPr algn="ctr"/>
                  <a:r>
                    <a:rPr lang="de-DE" sz="3600" b="1" dirty="0" err="1">
                      <a:solidFill>
                        <a:schemeClr val="bg1"/>
                      </a:solidFill>
                      <a:latin typeface="+mn-lt"/>
                    </a:rPr>
                    <a:t>Economic</a:t>
                  </a:r>
                  <a:r>
                    <a:rPr lang="de-DE" sz="3600" b="1" dirty="0">
                      <a:solidFill>
                        <a:schemeClr val="bg1"/>
                      </a:solidFill>
                      <a:latin typeface="+mn-lt"/>
                    </a:rPr>
                    <a:t> </a:t>
                  </a:r>
                  <a:r>
                    <a:rPr lang="de-DE" sz="3600" b="1" dirty="0" err="1">
                      <a:solidFill>
                        <a:schemeClr val="bg1"/>
                      </a:solidFill>
                      <a:latin typeface="+mn-lt"/>
                    </a:rPr>
                    <a:t>aspects</a:t>
                  </a:r>
                </a:p>
                <a:p>
                  <a:pPr algn="ctr"/>
                  <a:endParaRPr lang="de-DE"/>
                </a:p>
              </p:txBody>
            </p:sp>
            <p:sp>
              <p:nvSpPr>
                <p:cNvPr id="48" name="Ellipse 47"/>
                <p:cNvSpPr/>
                <p:nvPr/>
              </p:nvSpPr>
              <p:spPr>
                <a:xfrm>
                  <a:off x="1844857" y="2787774"/>
                  <a:ext cx="4824536" cy="4752528"/>
                </a:xfrm>
                <a:prstGeom prst="ellipse">
                  <a:avLst/>
                </a:prstGeom>
                <a:noFill/>
                <a:ln w="76200">
                  <a:solidFill>
                    <a:srgbClr val="00A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b="1">
                    <a:solidFill>
                      <a:schemeClr val="bg1"/>
                    </a:solidFill>
                  </a:endParaRPr>
                </a:p>
              </p:txBody>
            </p:sp>
          </p:grpSp>
        </p:grpSp>
      </p:grpSp>
    </p:spTree>
    <p:extLst>
      <p:ext uri="{BB962C8B-B14F-4D97-AF65-F5344CB8AC3E}">
        <p14:creationId xmlns:p14="http://schemas.microsoft.com/office/powerpoint/2010/main" val="111071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4648" y="260648"/>
            <a:ext cx="7862664" cy="1143000"/>
          </a:xfrm>
        </p:spPr>
        <p:txBody>
          <a:bodyPr>
            <a:normAutofit/>
          </a:bodyPr>
          <a:lstStyle/>
          <a:p>
            <a:r>
              <a:rPr lang="de-DE" sz="3600" err="1">
                <a:latin typeface="+mn-lt"/>
              </a:rPr>
              <a:t>Your</a:t>
            </a:r>
            <a:r>
              <a:rPr lang="de-DE" sz="3600">
                <a:latin typeface="+mn-lt"/>
              </a:rPr>
              <a:t> Up2Circ </a:t>
            </a:r>
            <a:r>
              <a:rPr lang="de-DE" sz="3600" err="1">
                <a:latin typeface="+mn-lt"/>
              </a:rPr>
              <a:t>client</a:t>
            </a:r>
            <a:r>
              <a:rPr lang="de-DE" sz="3600">
                <a:latin typeface="+mn-lt"/>
              </a:rPr>
              <a:t> </a:t>
            </a:r>
            <a:r>
              <a:rPr lang="de-DE" sz="3600" err="1">
                <a:latin typeface="+mn-lt"/>
              </a:rPr>
              <a:t>journey</a:t>
            </a:r>
            <a:endParaRPr lang="de-DE" sz="3600">
              <a:latin typeface="+mn-lt"/>
            </a:endParaRPr>
          </a:p>
        </p:txBody>
      </p:sp>
      <p:sp>
        <p:nvSpPr>
          <p:cNvPr id="6" name="Textfeld 5"/>
          <p:cNvSpPr txBox="1"/>
          <p:nvPr/>
        </p:nvSpPr>
        <p:spPr>
          <a:xfrm>
            <a:off x="2737729" y="1650689"/>
            <a:ext cx="7109583" cy="707886"/>
          </a:xfrm>
          <a:prstGeom prst="rect">
            <a:avLst/>
          </a:prstGeom>
          <a:noFill/>
        </p:spPr>
        <p:txBody>
          <a:bodyPr wrap="square" rtlCol="0">
            <a:spAutoFit/>
          </a:bodyPr>
          <a:lstStyle/>
          <a:p>
            <a:pPr marL="285750" indent="-285750">
              <a:buFont typeface="Wingdings" panose="05000000000000000000" pitchFamily="2" charset="2"/>
              <a:buChar char="Ø"/>
            </a:pPr>
            <a:r>
              <a:rPr lang="de-DE" sz="2000" err="1">
                <a:solidFill>
                  <a:srgbClr val="66AB4E"/>
                </a:solidFill>
              </a:rPr>
              <a:t>Explore</a:t>
            </a:r>
            <a:r>
              <a:rPr lang="de-DE" sz="2000">
                <a:solidFill>
                  <a:srgbClr val="66AB4E"/>
                </a:solidFill>
              </a:rPr>
              <a:t> </a:t>
            </a:r>
            <a:r>
              <a:rPr lang="de-DE" sz="2000" err="1">
                <a:solidFill>
                  <a:srgbClr val="66AB4E"/>
                </a:solidFill>
              </a:rPr>
              <a:t>opportunities</a:t>
            </a:r>
            <a:r>
              <a:rPr lang="de-DE" sz="2000">
                <a:solidFill>
                  <a:srgbClr val="66AB4E"/>
                </a:solidFill>
              </a:rPr>
              <a:t> </a:t>
            </a:r>
            <a:r>
              <a:rPr lang="de-DE" sz="2000" err="1">
                <a:solidFill>
                  <a:srgbClr val="66AB4E"/>
                </a:solidFill>
              </a:rPr>
              <a:t>to</a:t>
            </a:r>
            <a:r>
              <a:rPr lang="de-DE" sz="2000">
                <a:solidFill>
                  <a:srgbClr val="66AB4E"/>
                </a:solidFill>
              </a:rPr>
              <a:t> </a:t>
            </a:r>
            <a:r>
              <a:rPr lang="de-DE" sz="2000" err="1">
                <a:solidFill>
                  <a:srgbClr val="66AB4E"/>
                </a:solidFill>
              </a:rPr>
              <a:t>innovate</a:t>
            </a:r>
            <a:r>
              <a:rPr lang="de-DE" sz="2000">
                <a:solidFill>
                  <a:srgbClr val="66AB4E"/>
                </a:solidFill>
              </a:rPr>
              <a:t> </a:t>
            </a:r>
            <a:r>
              <a:rPr lang="de-DE" sz="2000" err="1">
                <a:solidFill>
                  <a:srgbClr val="66AB4E"/>
                </a:solidFill>
              </a:rPr>
              <a:t>towards</a:t>
            </a:r>
            <a:r>
              <a:rPr lang="de-DE" sz="2000">
                <a:solidFill>
                  <a:srgbClr val="66AB4E"/>
                </a:solidFill>
              </a:rPr>
              <a:t> </a:t>
            </a:r>
            <a:r>
              <a:rPr lang="de-DE" sz="2000" err="1">
                <a:solidFill>
                  <a:srgbClr val="66AB4E"/>
                </a:solidFill>
              </a:rPr>
              <a:t>circularity</a:t>
            </a:r>
            <a:r>
              <a:rPr lang="de-DE" sz="2000">
                <a:solidFill>
                  <a:srgbClr val="66AB4E"/>
                </a:solidFill>
              </a:rPr>
              <a:t> </a:t>
            </a:r>
            <a:r>
              <a:rPr lang="de-DE" sz="2000" err="1">
                <a:solidFill>
                  <a:srgbClr val="66AB4E"/>
                </a:solidFill>
              </a:rPr>
              <a:t>and</a:t>
            </a:r>
            <a:r>
              <a:rPr lang="de-DE" sz="2000">
                <a:solidFill>
                  <a:srgbClr val="66AB4E"/>
                </a:solidFill>
              </a:rPr>
              <a:t> </a:t>
            </a:r>
            <a:r>
              <a:rPr lang="de-DE" sz="2000" err="1">
                <a:solidFill>
                  <a:srgbClr val="66AB4E"/>
                </a:solidFill>
              </a:rPr>
              <a:t>discover</a:t>
            </a:r>
            <a:r>
              <a:rPr lang="de-DE" sz="2000">
                <a:solidFill>
                  <a:srgbClr val="66AB4E"/>
                </a:solidFill>
              </a:rPr>
              <a:t> </a:t>
            </a:r>
            <a:r>
              <a:rPr lang="de-DE" sz="2000" err="1">
                <a:solidFill>
                  <a:srgbClr val="66AB4E"/>
                </a:solidFill>
              </a:rPr>
              <a:t>benefits</a:t>
            </a:r>
            <a:r>
              <a:rPr lang="de-DE" sz="2000">
                <a:solidFill>
                  <a:srgbClr val="66AB4E"/>
                </a:solidFill>
              </a:rPr>
              <a:t> </a:t>
            </a:r>
            <a:r>
              <a:rPr lang="de-DE" sz="2000" err="1">
                <a:solidFill>
                  <a:srgbClr val="66AB4E"/>
                </a:solidFill>
              </a:rPr>
              <a:t>for</a:t>
            </a:r>
            <a:r>
              <a:rPr lang="de-DE" sz="2000">
                <a:solidFill>
                  <a:srgbClr val="66AB4E"/>
                </a:solidFill>
              </a:rPr>
              <a:t> </a:t>
            </a:r>
            <a:r>
              <a:rPr lang="de-DE" sz="2000" err="1">
                <a:solidFill>
                  <a:srgbClr val="66AB4E"/>
                </a:solidFill>
              </a:rPr>
              <a:t>your</a:t>
            </a:r>
            <a:r>
              <a:rPr lang="de-DE" sz="2000">
                <a:solidFill>
                  <a:srgbClr val="66AB4E"/>
                </a:solidFill>
              </a:rPr>
              <a:t> </a:t>
            </a:r>
            <a:r>
              <a:rPr lang="de-DE" sz="2000" err="1">
                <a:solidFill>
                  <a:srgbClr val="66AB4E"/>
                </a:solidFill>
              </a:rPr>
              <a:t>company</a:t>
            </a:r>
            <a:r>
              <a:rPr lang="de-DE" sz="2000">
                <a:solidFill>
                  <a:srgbClr val="66AB4E"/>
                </a:solidFill>
              </a:rPr>
              <a:t>!</a:t>
            </a:r>
          </a:p>
        </p:txBody>
      </p:sp>
      <p:sp>
        <p:nvSpPr>
          <p:cNvPr id="7" name="Textfeld 6"/>
          <p:cNvSpPr txBox="1"/>
          <p:nvPr/>
        </p:nvSpPr>
        <p:spPr>
          <a:xfrm>
            <a:off x="2736557" y="2488185"/>
            <a:ext cx="8038792" cy="1015663"/>
          </a:xfrm>
          <a:prstGeom prst="rect">
            <a:avLst/>
          </a:prstGeom>
          <a:noFill/>
        </p:spPr>
        <p:txBody>
          <a:bodyPr wrap="square" rtlCol="0">
            <a:spAutoFit/>
          </a:bodyPr>
          <a:lstStyle/>
          <a:p>
            <a:pPr marL="285750" indent="-285750">
              <a:buFont typeface="Wingdings" panose="05000000000000000000" pitchFamily="2" charset="2"/>
              <a:buChar char="Ø"/>
            </a:pPr>
            <a:r>
              <a:rPr lang="de-DE" sz="2000">
                <a:solidFill>
                  <a:srgbClr val="38A7E6"/>
                </a:solidFill>
              </a:rPr>
              <a:t>Design a </a:t>
            </a:r>
            <a:r>
              <a:rPr lang="de-DE" sz="2000" err="1">
                <a:solidFill>
                  <a:srgbClr val="38A7E6"/>
                </a:solidFill>
              </a:rPr>
              <a:t>detailed</a:t>
            </a:r>
            <a:r>
              <a:rPr lang="de-DE" sz="2000">
                <a:solidFill>
                  <a:srgbClr val="38A7E6"/>
                </a:solidFill>
              </a:rPr>
              <a:t> </a:t>
            </a:r>
            <a:r>
              <a:rPr lang="de-DE" sz="2000" err="1">
                <a:solidFill>
                  <a:srgbClr val="38A7E6"/>
                </a:solidFill>
              </a:rPr>
              <a:t>action</a:t>
            </a:r>
            <a:r>
              <a:rPr lang="de-DE" sz="2000">
                <a:solidFill>
                  <a:srgbClr val="38A7E6"/>
                </a:solidFill>
              </a:rPr>
              <a:t> plan </a:t>
            </a:r>
            <a:r>
              <a:rPr lang="de-DE" sz="2000" err="1">
                <a:solidFill>
                  <a:srgbClr val="38A7E6"/>
                </a:solidFill>
              </a:rPr>
              <a:t>based</a:t>
            </a:r>
            <a:r>
              <a:rPr lang="de-DE" sz="2000">
                <a:solidFill>
                  <a:srgbClr val="38A7E6"/>
                </a:solidFill>
              </a:rPr>
              <a:t> on an in-</a:t>
            </a:r>
            <a:r>
              <a:rPr lang="de-DE" sz="2000" err="1">
                <a:solidFill>
                  <a:srgbClr val="38A7E6"/>
                </a:solidFill>
              </a:rPr>
              <a:t>depth</a:t>
            </a:r>
            <a:r>
              <a:rPr lang="de-DE" sz="2000">
                <a:solidFill>
                  <a:srgbClr val="38A7E6"/>
                </a:solidFill>
              </a:rPr>
              <a:t> </a:t>
            </a:r>
            <a:r>
              <a:rPr lang="de-DE" sz="2000" err="1">
                <a:solidFill>
                  <a:srgbClr val="38A7E6"/>
                </a:solidFill>
              </a:rPr>
              <a:t>assessment</a:t>
            </a:r>
            <a:r>
              <a:rPr lang="de-DE" sz="2000">
                <a:solidFill>
                  <a:srgbClr val="38A7E6"/>
                </a:solidFill>
              </a:rPr>
              <a:t>. </a:t>
            </a:r>
            <a:r>
              <a:rPr lang="de-DE" sz="2000" err="1">
                <a:solidFill>
                  <a:srgbClr val="38A7E6"/>
                </a:solidFill>
              </a:rPr>
              <a:t>Participate</a:t>
            </a:r>
            <a:r>
              <a:rPr lang="de-DE" sz="2000">
                <a:solidFill>
                  <a:srgbClr val="38A7E6"/>
                </a:solidFill>
              </a:rPr>
              <a:t> in a </a:t>
            </a:r>
            <a:r>
              <a:rPr lang="de-DE" sz="2000" err="1">
                <a:solidFill>
                  <a:srgbClr val="38A7E6"/>
                </a:solidFill>
              </a:rPr>
              <a:t>comprehensive</a:t>
            </a:r>
            <a:r>
              <a:rPr lang="de-DE" sz="2000">
                <a:solidFill>
                  <a:srgbClr val="38A7E6"/>
                </a:solidFill>
              </a:rPr>
              <a:t> </a:t>
            </a:r>
            <a:r>
              <a:rPr lang="de-DE" sz="2000" err="1">
                <a:solidFill>
                  <a:srgbClr val="38A7E6"/>
                </a:solidFill>
              </a:rPr>
              <a:t>set</a:t>
            </a:r>
            <a:r>
              <a:rPr lang="de-DE" sz="2000">
                <a:solidFill>
                  <a:srgbClr val="38A7E6"/>
                </a:solidFill>
              </a:rPr>
              <a:t> </a:t>
            </a:r>
            <a:r>
              <a:rPr lang="de-DE" sz="2000" err="1">
                <a:solidFill>
                  <a:srgbClr val="38A7E6"/>
                </a:solidFill>
              </a:rPr>
              <a:t>of</a:t>
            </a:r>
            <a:r>
              <a:rPr lang="de-DE" sz="2000">
                <a:solidFill>
                  <a:srgbClr val="38A7E6"/>
                </a:solidFill>
              </a:rPr>
              <a:t> </a:t>
            </a:r>
            <a:r>
              <a:rPr lang="de-DE" sz="2000" err="1">
                <a:solidFill>
                  <a:srgbClr val="38A7E6"/>
                </a:solidFill>
              </a:rPr>
              <a:t>learning</a:t>
            </a:r>
            <a:r>
              <a:rPr lang="de-DE" sz="2000">
                <a:solidFill>
                  <a:srgbClr val="38A7E6"/>
                </a:solidFill>
              </a:rPr>
              <a:t> </a:t>
            </a:r>
            <a:r>
              <a:rPr lang="de-DE" sz="2000" err="1">
                <a:solidFill>
                  <a:srgbClr val="38A7E6"/>
                </a:solidFill>
              </a:rPr>
              <a:t>modules</a:t>
            </a:r>
            <a:r>
              <a:rPr lang="de-DE" sz="2000">
                <a:solidFill>
                  <a:srgbClr val="38A7E6"/>
                </a:solidFill>
              </a:rPr>
              <a:t> </a:t>
            </a:r>
            <a:r>
              <a:rPr lang="de-DE" sz="2000" err="1">
                <a:solidFill>
                  <a:srgbClr val="38A7E6"/>
                </a:solidFill>
              </a:rPr>
              <a:t>for</a:t>
            </a:r>
            <a:r>
              <a:rPr lang="de-DE" sz="2000">
                <a:solidFill>
                  <a:srgbClr val="38A7E6"/>
                </a:solidFill>
              </a:rPr>
              <a:t> </a:t>
            </a:r>
            <a:r>
              <a:rPr lang="de-DE" sz="2000" err="1">
                <a:solidFill>
                  <a:srgbClr val="38A7E6"/>
                </a:solidFill>
              </a:rPr>
              <a:t>circular</a:t>
            </a:r>
            <a:r>
              <a:rPr lang="de-DE" sz="2000">
                <a:solidFill>
                  <a:srgbClr val="38A7E6"/>
                </a:solidFill>
              </a:rPr>
              <a:t> </a:t>
            </a:r>
            <a:r>
              <a:rPr lang="de-DE" sz="2000" err="1">
                <a:solidFill>
                  <a:srgbClr val="38A7E6"/>
                </a:solidFill>
              </a:rPr>
              <a:t>business</a:t>
            </a:r>
            <a:r>
              <a:rPr lang="de-DE" sz="2000">
                <a:solidFill>
                  <a:srgbClr val="38A7E6"/>
                </a:solidFill>
              </a:rPr>
              <a:t> </a:t>
            </a:r>
            <a:r>
              <a:rPr lang="de-DE" sz="2000" err="1">
                <a:solidFill>
                  <a:srgbClr val="38A7E6"/>
                </a:solidFill>
              </a:rPr>
              <a:t>model</a:t>
            </a:r>
            <a:r>
              <a:rPr lang="de-DE" sz="2000">
                <a:solidFill>
                  <a:srgbClr val="38A7E6"/>
                </a:solidFill>
              </a:rPr>
              <a:t>, </a:t>
            </a:r>
            <a:r>
              <a:rPr lang="de-DE" sz="2000" err="1">
                <a:solidFill>
                  <a:srgbClr val="38A7E6"/>
                </a:solidFill>
              </a:rPr>
              <a:t>product</a:t>
            </a:r>
            <a:r>
              <a:rPr lang="de-DE" sz="2000">
                <a:solidFill>
                  <a:srgbClr val="38A7E6"/>
                </a:solidFill>
              </a:rPr>
              <a:t> </a:t>
            </a:r>
            <a:r>
              <a:rPr lang="de-DE" sz="2000" err="1">
                <a:solidFill>
                  <a:srgbClr val="38A7E6"/>
                </a:solidFill>
              </a:rPr>
              <a:t>and</a:t>
            </a:r>
            <a:r>
              <a:rPr lang="de-DE" sz="2000">
                <a:solidFill>
                  <a:srgbClr val="38A7E6"/>
                </a:solidFill>
              </a:rPr>
              <a:t> </a:t>
            </a:r>
            <a:r>
              <a:rPr lang="de-DE" sz="2000" err="1">
                <a:solidFill>
                  <a:srgbClr val="38A7E6"/>
                </a:solidFill>
              </a:rPr>
              <a:t>process</a:t>
            </a:r>
            <a:r>
              <a:rPr lang="de-DE" sz="2000">
                <a:solidFill>
                  <a:srgbClr val="38A7E6"/>
                </a:solidFill>
              </a:rPr>
              <a:t> </a:t>
            </a:r>
            <a:r>
              <a:rPr lang="de-DE" sz="2000" err="1">
                <a:solidFill>
                  <a:srgbClr val="38A7E6"/>
                </a:solidFill>
              </a:rPr>
              <a:t>innovation</a:t>
            </a:r>
            <a:r>
              <a:rPr lang="de-DE" sz="2000">
                <a:solidFill>
                  <a:srgbClr val="38A7E6"/>
                </a:solidFill>
              </a:rPr>
              <a:t>!</a:t>
            </a:r>
          </a:p>
        </p:txBody>
      </p:sp>
      <p:sp>
        <p:nvSpPr>
          <p:cNvPr id="8" name="Textfeld 7"/>
          <p:cNvSpPr txBox="1"/>
          <p:nvPr/>
        </p:nvSpPr>
        <p:spPr>
          <a:xfrm>
            <a:off x="2737729" y="3554318"/>
            <a:ext cx="7109583" cy="1323439"/>
          </a:xfrm>
          <a:prstGeom prst="rect">
            <a:avLst/>
          </a:prstGeom>
          <a:noFill/>
        </p:spPr>
        <p:txBody>
          <a:bodyPr wrap="square" rtlCol="0">
            <a:spAutoFit/>
          </a:bodyPr>
          <a:lstStyle/>
          <a:p>
            <a:pPr marL="285750" indent="-285750">
              <a:buFont typeface="Wingdings" panose="05000000000000000000" pitchFamily="2" charset="2"/>
              <a:buChar char="Ø"/>
            </a:pPr>
            <a:r>
              <a:rPr lang="de-DE" sz="2000" err="1">
                <a:solidFill>
                  <a:srgbClr val="137EDC"/>
                </a:solidFill>
              </a:rPr>
              <a:t>Implement</a:t>
            </a:r>
            <a:r>
              <a:rPr lang="de-DE" sz="2000">
                <a:solidFill>
                  <a:srgbClr val="137EDC"/>
                </a:solidFill>
              </a:rPr>
              <a:t> </a:t>
            </a:r>
            <a:r>
              <a:rPr lang="de-DE" sz="2000" err="1">
                <a:solidFill>
                  <a:srgbClr val="137EDC"/>
                </a:solidFill>
              </a:rPr>
              <a:t>transition</a:t>
            </a:r>
            <a:r>
              <a:rPr lang="de-DE" sz="2000">
                <a:solidFill>
                  <a:srgbClr val="137EDC"/>
                </a:solidFill>
              </a:rPr>
              <a:t> </a:t>
            </a:r>
            <a:r>
              <a:rPr lang="de-DE" sz="2000" err="1">
                <a:solidFill>
                  <a:srgbClr val="137EDC"/>
                </a:solidFill>
              </a:rPr>
              <a:t>measures</a:t>
            </a:r>
            <a:r>
              <a:rPr lang="de-DE" sz="2000">
                <a:solidFill>
                  <a:srgbClr val="137EDC"/>
                </a:solidFill>
              </a:rPr>
              <a:t> </a:t>
            </a:r>
            <a:r>
              <a:rPr lang="de-DE" sz="2000" err="1">
                <a:solidFill>
                  <a:srgbClr val="137EDC"/>
                </a:solidFill>
              </a:rPr>
              <a:t>with</a:t>
            </a:r>
            <a:r>
              <a:rPr lang="de-DE" sz="2000">
                <a:solidFill>
                  <a:srgbClr val="137EDC"/>
                </a:solidFill>
              </a:rPr>
              <a:t> </a:t>
            </a:r>
            <a:r>
              <a:rPr lang="de-DE" sz="2000" err="1">
                <a:solidFill>
                  <a:srgbClr val="137EDC"/>
                </a:solidFill>
              </a:rPr>
              <a:t>support</a:t>
            </a:r>
            <a:r>
              <a:rPr lang="de-DE" sz="2000">
                <a:solidFill>
                  <a:srgbClr val="137EDC"/>
                </a:solidFill>
              </a:rPr>
              <a:t> </a:t>
            </a:r>
            <a:r>
              <a:rPr lang="de-DE" sz="2000" err="1">
                <a:solidFill>
                  <a:srgbClr val="137EDC"/>
                </a:solidFill>
              </a:rPr>
              <a:t>of</a:t>
            </a:r>
            <a:r>
              <a:rPr lang="de-DE" sz="2000">
                <a:solidFill>
                  <a:srgbClr val="137EDC"/>
                </a:solidFill>
              </a:rPr>
              <a:t> EU-</a:t>
            </a:r>
            <a:r>
              <a:rPr lang="de-DE" sz="2000" err="1">
                <a:solidFill>
                  <a:srgbClr val="137EDC"/>
                </a:solidFill>
              </a:rPr>
              <a:t>funding</a:t>
            </a:r>
            <a:r>
              <a:rPr lang="de-DE" sz="2000">
                <a:solidFill>
                  <a:srgbClr val="137EDC"/>
                </a:solidFill>
              </a:rPr>
              <a:t>! Up2Circ Incentive </a:t>
            </a:r>
            <a:r>
              <a:rPr lang="de-DE" sz="2000" err="1">
                <a:solidFill>
                  <a:srgbClr val="137EDC"/>
                </a:solidFill>
              </a:rPr>
              <a:t>Scheme</a:t>
            </a:r>
            <a:r>
              <a:rPr lang="de-DE" sz="2000">
                <a:solidFill>
                  <a:srgbClr val="137EDC"/>
                </a:solidFill>
              </a:rPr>
              <a:t> </a:t>
            </a:r>
            <a:r>
              <a:rPr lang="de-DE" sz="2000" err="1">
                <a:solidFill>
                  <a:srgbClr val="137EDC"/>
                </a:solidFill>
              </a:rPr>
              <a:t>supports</a:t>
            </a:r>
            <a:r>
              <a:rPr lang="de-DE" sz="2000">
                <a:solidFill>
                  <a:srgbClr val="137EDC"/>
                </a:solidFill>
              </a:rPr>
              <a:t> </a:t>
            </a:r>
            <a:r>
              <a:rPr lang="de-DE" sz="2000" err="1">
                <a:solidFill>
                  <a:srgbClr val="137EDC"/>
                </a:solidFill>
              </a:rPr>
              <a:t>the</a:t>
            </a:r>
            <a:r>
              <a:rPr lang="de-DE" sz="2000">
                <a:solidFill>
                  <a:srgbClr val="137EDC"/>
                </a:solidFill>
              </a:rPr>
              <a:t> </a:t>
            </a:r>
            <a:r>
              <a:rPr lang="de-DE" sz="2000" err="1">
                <a:solidFill>
                  <a:srgbClr val="137EDC"/>
                </a:solidFill>
              </a:rPr>
              <a:t>uptake</a:t>
            </a:r>
            <a:r>
              <a:rPr lang="de-DE" sz="2000">
                <a:solidFill>
                  <a:srgbClr val="137EDC"/>
                </a:solidFill>
              </a:rPr>
              <a:t> </a:t>
            </a:r>
            <a:r>
              <a:rPr lang="de-DE" sz="2000" err="1">
                <a:solidFill>
                  <a:srgbClr val="137EDC"/>
                </a:solidFill>
              </a:rPr>
              <a:t>of</a:t>
            </a:r>
            <a:r>
              <a:rPr lang="de-DE" sz="2000">
                <a:solidFill>
                  <a:srgbClr val="137EDC"/>
                </a:solidFill>
              </a:rPr>
              <a:t> </a:t>
            </a:r>
            <a:r>
              <a:rPr lang="de-DE" sz="2000" err="1">
                <a:solidFill>
                  <a:srgbClr val="137EDC"/>
                </a:solidFill>
              </a:rPr>
              <a:t>circular</a:t>
            </a:r>
            <a:r>
              <a:rPr lang="de-DE" sz="2000">
                <a:solidFill>
                  <a:srgbClr val="137EDC"/>
                </a:solidFill>
              </a:rPr>
              <a:t> </a:t>
            </a:r>
            <a:r>
              <a:rPr lang="de-DE" sz="2000" err="1">
                <a:solidFill>
                  <a:srgbClr val="137EDC"/>
                </a:solidFill>
              </a:rPr>
              <a:t>business</a:t>
            </a:r>
            <a:r>
              <a:rPr lang="de-DE" sz="2000">
                <a:solidFill>
                  <a:srgbClr val="137EDC"/>
                </a:solidFill>
              </a:rPr>
              <a:t> </a:t>
            </a:r>
            <a:r>
              <a:rPr lang="de-DE" sz="2000" err="1">
                <a:solidFill>
                  <a:srgbClr val="137EDC"/>
                </a:solidFill>
              </a:rPr>
              <a:t>models</a:t>
            </a:r>
            <a:r>
              <a:rPr lang="de-DE" sz="2000">
                <a:solidFill>
                  <a:srgbClr val="137EDC"/>
                </a:solidFill>
              </a:rPr>
              <a:t> (&lt;15.000€) </a:t>
            </a:r>
            <a:r>
              <a:rPr lang="de-DE" sz="2000" err="1">
                <a:solidFill>
                  <a:srgbClr val="137EDC"/>
                </a:solidFill>
              </a:rPr>
              <a:t>and</a:t>
            </a:r>
            <a:r>
              <a:rPr lang="de-DE" sz="2000">
                <a:solidFill>
                  <a:srgbClr val="137EDC"/>
                </a:solidFill>
              </a:rPr>
              <a:t> </a:t>
            </a:r>
            <a:r>
              <a:rPr lang="de-DE" sz="2000" err="1">
                <a:solidFill>
                  <a:srgbClr val="137EDC"/>
                </a:solidFill>
              </a:rPr>
              <a:t>the</a:t>
            </a:r>
            <a:r>
              <a:rPr lang="de-DE" sz="2000">
                <a:solidFill>
                  <a:srgbClr val="137EDC"/>
                </a:solidFill>
              </a:rPr>
              <a:t> </a:t>
            </a:r>
            <a:r>
              <a:rPr lang="de-DE" sz="2000" err="1">
                <a:solidFill>
                  <a:srgbClr val="137EDC"/>
                </a:solidFill>
              </a:rPr>
              <a:t>uptake</a:t>
            </a:r>
            <a:r>
              <a:rPr lang="de-DE" sz="2000">
                <a:solidFill>
                  <a:srgbClr val="137EDC"/>
                </a:solidFill>
              </a:rPr>
              <a:t> </a:t>
            </a:r>
            <a:r>
              <a:rPr lang="de-DE" sz="2000" err="1">
                <a:solidFill>
                  <a:srgbClr val="137EDC"/>
                </a:solidFill>
              </a:rPr>
              <a:t>of</a:t>
            </a:r>
            <a:r>
              <a:rPr lang="de-DE" sz="2000">
                <a:solidFill>
                  <a:srgbClr val="137EDC"/>
                </a:solidFill>
              </a:rPr>
              <a:t> </a:t>
            </a:r>
            <a:r>
              <a:rPr lang="de-DE" sz="2000" err="1">
                <a:solidFill>
                  <a:srgbClr val="137EDC"/>
                </a:solidFill>
              </a:rPr>
              <a:t>circular</a:t>
            </a:r>
            <a:r>
              <a:rPr lang="de-DE" sz="2000">
                <a:solidFill>
                  <a:srgbClr val="137EDC"/>
                </a:solidFill>
              </a:rPr>
              <a:t> </a:t>
            </a:r>
            <a:r>
              <a:rPr lang="de-DE" sz="2000" err="1">
                <a:solidFill>
                  <a:srgbClr val="137EDC"/>
                </a:solidFill>
              </a:rPr>
              <a:t>product</a:t>
            </a:r>
            <a:r>
              <a:rPr lang="de-DE" sz="2000">
                <a:solidFill>
                  <a:srgbClr val="137EDC"/>
                </a:solidFill>
              </a:rPr>
              <a:t> </a:t>
            </a:r>
            <a:r>
              <a:rPr lang="de-DE" sz="2000" err="1">
                <a:solidFill>
                  <a:srgbClr val="137EDC"/>
                </a:solidFill>
              </a:rPr>
              <a:t>or</a:t>
            </a:r>
            <a:r>
              <a:rPr lang="de-DE" sz="2000">
                <a:solidFill>
                  <a:srgbClr val="137EDC"/>
                </a:solidFill>
              </a:rPr>
              <a:t> </a:t>
            </a:r>
            <a:r>
              <a:rPr lang="de-DE" sz="2000" err="1">
                <a:solidFill>
                  <a:srgbClr val="137EDC"/>
                </a:solidFill>
              </a:rPr>
              <a:t>process</a:t>
            </a:r>
            <a:r>
              <a:rPr lang="de-DE" sz="2000">
                <a:solidFill>
                  <a:srgbClr val="137EDC"/>
                </a:solidFill>
              </a:rPr>
              <a:t> </a:t>
            </a:r>
            <a:r>
              <a:rPr lang="de-DE" sz="2000" err="1">
                <a:solidFill>
                  <a:srgbClr val="137EDC"/>
                </a:solidFill>
              </a:rPr>
              <a:t>innovation</a:t>
            </a:r>
            <a:r>
              <a:rPr lang="de-DE" sz="2000">
                <a:solidFill>
                  <a:srgbClr val="137EDC"/>
                </a:solidFill>
              </a:rPr>
              <a:t> (&lt;50.000€)</a:t>
            </a:r>
          </a:p>
        </p:txBody>
      </p:sp>
      <p:sp>
        <p:nvSpPr>
          <p:cNvPr id="9" name="Textfeld 8"/>
          <p:cNvSpPr txBox="1"/>
          <p:nvPr/>
        </p:nvSpPr>
        <p:spPr>
          <a:xfrm>
            <a:off x="2736557" y="4953362"/>
            <a:ext cx="8760043" cy="707886"/>
          </a:xfrm>
          <a:prstGeom prst="rect">
            <a:avLst/>
          </a:prstGeom>
          <a:noFill/>
        </p:spPr>
        <p:txBody>
          <a:bodyPr wrap="square" rtlCol="0">
            <a:spAutoFit/>
          </a:bodyPr>
          <a:lstStyle/>
          <a:p>
            <a:pPr marL="285750" indent="-285750">
              <a:buFont typeface="Wingdings" panose="05000000000000000000" pitchFamily="2" charset="2"/>
              <a:buChar char="Ø"/>
            </a:pPr>
            <a:r>
              <a:rPr lang="de-DE" sz="2000" err="1">
                <a:solidFill>
                  <a:srgbClr val="E51C1B"/>
                </a:solidFill>
              </a:rPr>
              <a:t>Belong</a:t>
            </a:r>
            <a:r>
              <a:rPr lang="de-DE" sz="2000">
                <a:solidFill>
                  <a:srgbClr val="E51C1B"/>
                </a:solidFill>
              </a:rPr>
              <a:t> </a:t>
            </a:r>
            <a:r>
              <a:rPr lang="de-DE" sz="2000" err="1">
                <a:solidFill>
                  <a:srgbClr val="E51C1B"/>
                </a:solidFill>
              </a:rPr>
              <a:t>to</a:t>
            </a:r>
            <a:r>
              <a:rPr lang="de-DE" sz="2000">
                <a:solidFill>
                  <a:srgbClr val="E51C1B"/>
                </a:solidFill>
              </a:rPr>
              <a:t> a </a:t>
            </a:r>
            <a:r>
              <a:rPr lang="de-DE" sz="2000" err="1">
                <a:solidFill>
                  <a:srgbClr val="E51C1B"/>
                </a:solidFill>
              </a:rPr>
              <a:t>network</a:t>
            </a:r>
            <a:r>
              <a:rPr lang="de-DE" sz="2000">
                <a:solidFill>
                  <a:srgbClr val="E51C1B"/>
                </a:solidFill>
              </a:rPr>
              <a:t> </a:t>
            </a:r>
            <a:r>
              <a:rPr lang="de-DE" sz="2000" err="1">
                <a:solidFill>
                  <a:srgbClr val="E51C1B"/>
                </a:solidFill>
              </a:rPr>
              <a:t>of</a:t>
            </a:r>
            <a:r>
              <a:rPr lang="de-DE" sz="2000">
                <a:solidFill>
                  <a:srgbClr val="E51C1B"/>
                </a:solidFill>
              </a:rPr>
              <a:t> Up2Circ SME </a:t>
            </a:r>
            <a:r>
              <a:rPr lang="de-DE" sz="2000" err="1">
                <a:solidFill>
                  <a:srgbClr val="E51C1B"/>
                </a:solidFill>
              </a:rPr>
              <a:t>ambassadors</a:t>
            </a:r>
            <a:r>
              <a:rPr lang="de-DE" sz="2000">
                <a:solidFill>
                  <a:srgbClr val="E51C1B"/>
                </a:solidFill>
              </a:rPr>
              <a:t> </a:t>
            </a:r>
            <a:r>
              <a:rPr lang="de-DE" sz="2000" err="1">
                <a:solidFill>
                  <a:srgbClr val="E51C1B"/>
                </a:solidFill>
              </a:rPr>
              <a:t>and</a:t>
            </a:r>
            <a:r>
              <a:rPr lang="de-DE" sz="2000">
                <a:solidFill>
                  <a:srgbClr val="E51C1B"/>
                </a:solidFill>
              </a:rPr>
              <a:t> </a:t>
            </a:r>
            <a:r>
              <a:rPr lang="de-DE" sz="2000" err="1">
                <a:solidFill>
                  <a:srgbClr val="E51C1B"/>
                </a:solidFill>
              </a:rPr>
              <a:t>share</a:t>
            </a:r>
            <a:r>
              <a:rPr lang="de-DE" sz="2000">
                <a:solidFill>
                  <a:srgbClr val="E51C1B"/>
                </a:solidFill>
              </a:rPr>
              <a:t> </a:t>
            </a:r>
            <a:r>
              <a:rPr lang="de-DE" sz="2000" err="1">
                <a:solidFill>
                  <a:srgbClr val="E51C1B"/>
                </a:solidFill>
              </a:rPr>
              <a:t>your</a:t>
            </a:r>
            <a:r>
              <a:rPr lang="de-DE" sz="2000">
                <a:solidFill>
                  <a:srgbClr val="E51C1B"/>
                </a:solidFill>
              </a:rPr>
              <a:t> </a:t>
            </a:r>
            <a:r>
              <a:rPr lang="de-DE" sz="2000" err="1">
                <a:solidFill>
                  <a:srgbClr val="E51C1B"/>
                </a:solidFill>
              </a:rPr>
              <a:t>success</a:t>
            </a:r>
            <a:r>
              <a:rPr lang="de-DE" sz="2000">
                <a:solidFill>
                  <a:srgbClr val="E51C1B"/>
                </a:solidFill>
              </a:rPr>
              <a:t> </a:t>
            </a:r>
            <a:r>
              <a:rPr lang="de-DE" sz="2000" err="1">
                <a:solidFill>
                  <a:srgbClr val="E51C1B"/>
                </a:solidFill>
              </a:rPr>
              <a:t>story</a:t>
            </a:r>
            <a:r>
              <a:rPr lang="de-DE" sz="2000">
                <a:solidFill>
                  <a:srgbClr val="E51C1B"/>
                </a:solidFill>
              </a:rPr>
              <a:t> </a:t>
            </a:r>
            <a:r>
              <a:rPr lang="de-DE" sz="2000" err="1">
                <a:solidFill>
                  <a:srgbClr val="E51C1B"/>
                </a:solidFill>
              </a:rPr>
              <a:t>with</a:t>
            </a:r>
            <a:r>
              <a:rPr lang="de-DE" sz="2000">
                <a:solidFill>
                  <a:srgbClr val="E51C1B"/>
                </a:solidFill>
              </a:rPr>
              <a:t> </a:t>
            </a:r>
            <a:r>
              <a:rPr lang="de-DE" sz="2000" err="1">
                <a:solidFill>
                  <a:srgbClr val="E51C1B"/>
                </a:solidFill>
              </a:rPr>
              <a:t>other</a:t>
            </a:r>
            <a:r>
              <a:rPr lang="de-DE" sz="2000">
                <a:solidFill>
                  <a:srgbClr val="E51C1B"/>
                </a:solidFill>
              </a:rPr>
              <a:t> SMEs </a:t>
            </a:r>
            <a:r>
              <a:rPr lang="de-DE" sz="2000" err="1">
                <a:solidFill>
                  <a:srgbClr val="E51C1B"/>
                </a:solidFill>
              </a:rPr>
              <a:t>and</a:t>
            </a:r>
            <a:r>
              <a:rPr lang="de-DE" sz="2000">
                <a:solidFill>
                  <a:srgbClr val="E51C1B"/>
                </a:solidFill>
              </a:rPr>
              <a:t> </a:t>
            </a:r>
            <a:r>
              <a:rPr lang="de-DE" sz="2000" err="1">
                <a:solidFill>
                  <a:srgbClr val="E51C1B"/>
                </a:solidFill>
              </a:rPr>
              <a:t>stakeholders</a:t>
            </a:r>
            <a:r>
              <a:rPr lang="de-DE" sz="2000">
                <a:solidFill>
                  <a:srgbClr val="E51C1B"/>
                </a:solidFill>
              </a:rPr>
              <a:t> </a:t>
            </a:r>
            <a:r>
              <a:rPr lang="de-DE" sz="2000" err="1">
                <a:solidFill>
                  <a:srgbClr val="E51C1B"/>
                </a:solidFill>
              </a:rPr>
              <a:t>within</a:t>
            </a:r>
            <a:r>
              <a:rPr lang="de-DE" sz="2000">
                <a:solidFill>
                  <a:srgbClr val="E51C1B"/>
                </a:solidFill>
              </a:rPr>
              <a:t> </a:t>
            </a:r>
            <a:r>
              <a:rPr lang="de-DE" sz="2000" err="1">
                <a:solidFill>
                  <a:srgbClr val="E51C1B"/>
                </a:solidFill>
              </a:rPr>
              <a:t>the</a:t>
            </a:r>
            <a:r>
              <a:rPr lang="de-DE" sz="2000">
                <a:solidFill>
                  <a:srgbClr val="E51C1B"/>
                </a:solidFill>
              </a:rPr>
              <a:t> EU </a:t>
            </a:r>
            <a:r>
              <a:rPr lang="de-DE" sz="2000" err="1">
                <a:solidFill>
                  <a:srgbClr val="E51C1B"/>
                </a:solidFill>
              </a:rPr>
              <a:t>innovation</a:t>
            </a:r>
            <a:r>
              <a:rPr lang="de-DE" sz="2000">
                <a:solidFill>
                  <a:srgbClr val="E51C1B"/>
                </a:solidFill>
              </a:rPr>
              <a:t> </a:t>
            </a:r>
            <a:r>
              <a:rPr lang="de-DE" sz="2000" err="1">
                <a:solidFill>
                  <a:srgbClr val="E51C1B"/>
                </a:solidFill>
              </a:rPr>
              <a:t>support</a:t>
            </a:r>
            <a:r>
              <a:rPr lang="de-DE" sz="2000">
                <a:solidFill>
                  <a:srgbClr val="E51C1B"/>
                </a:solidFill>
              </a:rPr>
              <a:t> </a:t>
            </a:r>
            <a:r>
              <a:rPr lang="de-DE" sz="2000" err="1">
                <a:solidFill>
                  <a:srgbClr val="E51C1B"/>
                </a:solidFill>
              </a:rPr>
              <a:t>ecosytem</a:t>
            </a:r>
            <a:endParaRPr lang="de-DE" sz="2000">
              <a:solidFill>
                <a:srgbClr val="E51C1B"/>
              </a:solidFill>
            </a:endParaRPr>
          </a:p>
        </p:txBody>
      </p:sp>
      <p:pic>
        <p:nvPicPr>
          <p:cNvPr id="4" name="Picture 9">
            <a:extLst>
              <a:ext uri="{FF2B5EF4-FFF2-40B4-BE49-F238E27FC236}">
                <a16:creationId xmlns:a16="http://schemas.microsoft.com/office/drawing/2014/main" id="{6128CA52-D5F2-AB0E-177E-295AFC65A185}"/>
              </a:ext>
            </a:extLst>
          </p:cNvPr>
          <p:cNvPicPr>
            <a:picLocks noChangeAspect="1"/>
          </p:cNvPicPr>
          <p:nvPr/>
        </p:nvPicPr>
        <p:blipFill>
          <a:blip r:embed="rId3"/>
          <a:stretch>
            <a:fillRect/>
          </a:stretch>
        </p:blipFill>
        <p:spPr>
          <a:xfrm>
            <a:off x="9924" y="-1773"/>
            <a:ext cx="2735756" cy="6861543"/>
          </a:xfrm>
          <a:prstGeom prst="rect">
            <a:avLst/>
          </a:prstGeom>
        </p:spPr>
      </p:pic>
      <p:sp>
        <p:nvSpPr>
          <p:cNvPr id="3" name="Rechteck 2"/>
          <p:cNvSpPr/>
          <p:nvPr/>
        </p:nvSpPr>
        <p:spPr>
          <a:xfrm>
            <a:off x="1631504" y="6187432"/>
            <a:ext cx="7344816" cy="923330"/>
          </a:xfrm>
          <a:prstGeom prst="rect">
            <a:avLst/>
          </a:prstGeom>
        </p:spPr>
        <p:txBody>
          <a:bodyPr wrap="square">
            <a:spAutoFit/>
          </a:bodyPr>
          <a:lstStyle/>
          <a:p>
            <a:r>
              <a:rPr lang="en-GB" b="1"/>
              <a:t>To apply for funding in Up2Circ Incentive Scheme, prior active involvement in Up2Circ Academy is required!</a:t>
            </a:r>
            <a:endParaRPr lang="de-DE"/>
          </a:p>
          <a:p>
            <a:endParaRPr lang="de-DE"/>
          </a:p>
        </p:txBody>
      </p:sp>
    </p:spTree>
    <p:extLst>
      <p:ext uri="{BB962C8B-B14F-4D97-AF65-F5344CB8AC3E}">
        <p14:creationId xmlns:p14="http://schemas.microsoft.com/office/powerpoint/2010/main" val="1979828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r"/>
            <a:r>
              <a:rPr lang="de-DE" sz="3600"/>
              <a:t>This </a:t>
            </a:r>
            <a:r>
              <a:rPr lang="de-DE" sz="3600" err="1"/>
              <a:t>project</a:t>
            </a:r>
            <a:r>
              <a:rPr lang="de-DE" sz="3600"/>
              <a:t> </a:t>
            </a:r>
            <a:r>
              <a:rPr lang="de-DE" sz="3600" err="1"/>
              <a:t>targets</a:t>
            </a:r>
            <a:r>
              <a:rPr lang="de-DE" sz="3600"/>
              <a:t> SMEs!</a:t>
            </a:r>
          </a:p>
        </p:txBody>
      </p:sp>
      <p:sp>
        <p:nvSpPr>
          <p:cNvPr id="3" name="Inhaltsplatzhalter 2"/>
          <p:cNvSpPr>
            <a:spLocks noGrp="1"/>
          </p:cNvSpPr>
          <p:nvPr>
            <p:ph idx="1"/>
          </p:nvPr>
        </p:nvSpPr>
        <p:spPr>
          <a:xfrm>
            <a:off x="609600" y="2060848"/>
            <a:ext cx="10972800" cy="4525963"/>
          </a:xfrm>
        </p:spPr>
        <p:txBody>
          <a:bodyPr/>
          <a:lstStyle/>
          <a:p>
            <a:pPr marL="0" indent="0">
              <a:buNone/>
            </a:pPr>
            <a:r>
              <a:rPr lang="en-GB"/>
              <a:t>Are you are a small or medium sized enterprise according to the EU definition?</a:t>
            </a:r>
            <a:endParaRPr lang="de-DE"/>
          </a:p>
          <a:p>
            <a:pPr lvl="0"/>
            <a:r>
              <a:rPr lang="en-GB"/>
              <a:t>&lt; 250 staff headcount</a:t>
            </a:r>
            <a:endParaRPr lang="de-DE"/>
          </a:p>
          <a:p>
            <a:pPr lvl="0"/>
            <a:r>
              <a:rPr lang="en-GB"/>
              <a:t>≤ € 50 m turnover or</a:t>
            </a:r>
            <a:endParaRPr lang="de-DE"/>
          </a:p>
          <a:p>
            <a:pPr lvl="0"/>
            <a:r>
              <a:rPr lang="en-GB"/>
              <a:t>≤ € 43 m balance sheet total</a:t>
            </a:r>
            <a:endParaRPr lang="de-DE"/>
          </a:p>
          <a:p>
            <a:r>
              <a:rPr lang="en-GB"/>
              <a:t>To check if you are eligible as an SME please use the </a:t>
            </a:r>
            <a:r>
              <a:rPr lang="en-GB" u="sng">
                <a:hlinkClick r:id="rId3"/>
              </a:rPr>
              <a:t>EU self assessment questionnaire</a:t>
            </a:r>
            <a:endParaRPr lang="de-DE"/>
          </a:p>
        </p:txBody>
      </p:sp>
    </p:spTree>
    <p:extLst>
      <p:ext uri="{BB962C8B-B14F-4D97-AF65-F5344CB8AC3E}">
        <p14:creationId xmlns:p14="http://schemas.microsoft.com/office/powerpoint/2010/main" val="367841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srcRect l="3831" t="18294" r="2736" b="3959"/>
          <a:stretch/>
        </p:blipFill>
        <p:spPr>
          <a:xfrm>
            <a:off x="2711624" y="1876768"/>
            <a:ext cx="9289032" cy="3672408"/>
          </a:xfrm>
          <a:prstGeom prst="rect">
            <a:avLst/>
          </a:prstGeom>
        </p:spPr>
      </p:pic>
      <p:sp>
        <p:nvSpPr>
          <p:cNvPr id="5" name="Textfeld 4"/>
          <p:cNvSpPr txBox="1"/>
          <p:nvPr/>
        </p:nvSpPr>
        <p:spPr>
          <a:xfrm>
            <a:off x="335360" y="2132856"/>
            <a:ext cx="2304256" cy="3693319"/>
          </a:xfrm>
          <a:prstGeom prst="rect">
            <a:avLst/>
          </a:prstGeom>
          <a:noFill/>
          <a:ln>
            <a:solidFill>
              <a:schemeClr val="tx1"/>
            </a:solidFill>
          </a:ln>
        </p:spPr>
        <p:txBody>
          <a:bodyPr wrap="square" rtlCol="0">
            <a:spAutoFit/>
          </a:bodyPr>
          <a:lstStyle/>
          <a:p>
            <a:r>
              <a:rPr lang="en-GB"/>
              <a:t>Pilot run starts</a:t>
            </a:r>
          </a:p>
          <a:p>
            <a:r>
              <a:rPr lang="en-GB"/>
              <a:t>June 2023</a:t>
            </a:r>
            <a:endParaRPr lang="de-DE"/>
          </a:p>
          <a:p>
            <a:r>
              <a:rPr lang="de-DE"/>
              <a:t>Call </a:t>
            </a:r>
            <a:r>
              <a:rPr lang="de-DE" err="1"/>
              <a:t>deadline</a:t>
            </a:r>
            <a:r>
              <a:rPr lang="de-DE"/>
              <a:t>: 11/2023</a:t>
            </a:r>
          </a:p>
          <a:p>
            <a:endParaRPr lang="de-DE"/>
          </a:p>
          <a:p>
            <a:endParaRPr lang="de-DE"/>
          </a:p>
          <a:p>
            <a:r>
              <a:rPr lang="en-GB"/>
              <a:t>First open loop starts November 2023:</a:t>
            </a:r>
            <a:endParaRPr lang="de-DE"/>
          </a:p>
          <a:p>
            <a:r>
              <a:rPr lang="de-DE"/>
              <a:t>Call </a:t>
            </a:r>
            <a:r>
              <a:rPr lang="de-DE" err="1"/>
              <a:t>deadline</a:t>
            </a:r>
            <a:r>
              <a:rPr lang="de-DE"/>
              <a:t>: 5/2024</a:t>
            </a:r>
          </a:p>
          <a:p>
            <a:endParaRPr lang="de-DE"/>
          </a:p>
          <a:p>
            <a:endParaRPr lang="de-DE"/>
          </a:p>
          <a:p>
            <a:r>
              <a:rPr lang="en-GB"/>
              <a:t>Second open loop starts May 2024</a:t>
            </a:r>
          </a:p>
          <a:p>
            <a:r>
              <a:rPr lang="de-DE"/>
              <a:t>Call </a:t>
            </a:r>
            <a:r>
              <a:rPr lang="de-DE" err="1"/>
              <a:t>deadline</a:t>
            </a:r>
            <a:r>
              <a:rPr lang="de-DE"/>
              <a:t>: 5/2025</a:t>
            </a:r>
          </a:p>
        </p:txBody>
      </p:sp>
      <p:sp>
        <p:nvSpPr>
          <p:cNvPr id="4" name="Textfeld 3"/>
          <p:cNvSpPr txBox="1"/>
          <p:nvPr/>
        </p:nvSpPr>
        <p:spPr>
          <a:xfrm>
            <a:off x="3287688" y="620688"/>
            <a:ext cx="2827825" cy="584775"/>
          </a:xfrm>
          <a:prstGeom prst="rect">
            <a:avLst/>
          </a:prstGeom>
          <a:noFill/>
        </p:spPr>
        <p:txBody>
          <a:bodyPr wrap="none" rtlCol="0">
            <a:spAutoFit/>
          </a:bodyPr>
          <a:lstStyle/>
          <a:p>
            <a:r>
              <a:rPr lang="de-DE" sz="3200"/>
              <a:t>Project </a:t>
            </a:r>
            <a:r>
              <a:rPr lang="de-DE" sz="3200" err="1"/>
              <a:t>timeline</a:t>
            </a:r>
            <a:endParaRPr lang="de-DE" sz="3200"/>
          </a:p>
        </p:txBody>
      </p:sp>
    </p:spTree>
    <p:extLst>
      <p:ext uri="{BB962C8B-B14F-4D97-AF65-F5344CB8AC3E}">
        <p14:creationId xmlns:p14="http://schemas.microsoft.com/office/powerpoint/2010/main" val="3883741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711624" y="2636912"/>
            <a:ext cx="6947415" cy="1754326"/>
          </a:xfrm>
          <a:prstGeom prst="rect">
            <a:avLst/>
          </a:prstGeom>
        </p:spPr>
        <p:txBody>
          <a:bodyPr wrap="none" lIns="91440" tIns="45720" rIns="91440" bIns="45720" anchor="t">
            <a:spAutoFit/>
          </a:bodyPr>
          <a:lstStyle/>
          <a:p>
            <a:pPr algn="ctr">
              <a:spcAft>
                <a:spcPts val="0"/>
              </a:spcAft>
            </a:pPr>
            <a:r>
              <a:rPr lang="en-GB" sz="3600" dirty="0">
                <a:solidFill>
                  <a:srgbClr val="259A47"/>
                </a:solidFill>
                <a:latin typeface="Arial"/>
                <a:ea typeface="Times New Roman" panose="02020603050405020304" pitchFamily="18" charset="0"/>
                <a:cs typeface="Arial"/>
              </a:rPr>
              <a:t>Let’s make Europe more circular!</a:t>
            </a:r>
            <a:endParaRPr lang="en-GB" sz="3600" dirty="0">
              <a:solidFill>
                <a:srgbClr val="259A47"/>
              </a:solidFill>
              <a:latin typeface="Arial"/>
              <a:ea typeface="Times New Roman" panose="02020603050405020304" pitchFamily="18" charset="0"/>
              <a:cs typeface="Arial"/>
              <a:hlinkClick r:id="rId2"/>
            </a:endParaRPr>
          </a:p>
          <a:p>
            <a:pPr algn="ctr">
              <a:spcAft>
                <a:spcPts val="0"/>
              </a:spcAft>
            </a:pPr>
            <a:endParaRPr lang="en-GB" sz="3600">
              <a:solidFill>
                <a:srgbClr val="0000FF"/>
              </a:solidFill>
              <a:latin typeface="Arial" panose="020B0604020202020204" pitchFamily="34" charset="0"/>
              <a:ea typeface="Times New Roman" panose="02020603050405020304" pitchFamily="18" charset="0"/>
              <a:hlinkClick r:id="rId2"/>
            </a:endParaRPr>
          </a:p>
          <a:p>
            <a:pPr algn="ctr">
              <a:spcAft>
                <a:spcPts val="0"/>
              </a:spcAft>
            </a:pPr>
            <a:r>
              <a:rPr lang="en-GB" sz="3600" u="sng" dirty="0">
                <a:solidFill>
                  <a:srgbClr val="0000FF"/>
                </a:solidFill>
                <a:latin typeface="Arial"/>
                <a:ea typeface="Times New Roman" panose="02020603050405020304" pitchFamily="18" charset="0"/>
                <a:cs typeface="Arial"/>
                <a:hlinkClick r:id="rId2"/>
              </a:rPr>
              <a:t>https://up2circ.eu</a:t>
            </a:r>
            <a:endParaRPr lang="de-DE" sz="3600" dirty="0">
              <a:latin typeface="Arial"/>
              <a:ea typeface="Times New Roman" panose="02020603050405020304" pitchFamily="18" charset="0"/>
              <a:cs typeface="Arial"/>
            </a:endParaRPr>
          </a:p>
        </p:txBody>
      </p:sp>
    </p:spTree>
    <p:extLst>
      <p:ext uri="{BB962C8B-B14F-4D97-AF65-F5344CB8AC3E}">
        <p14:creationId xmlns:p14="http://schemas.microsoft.com/office/powerpoint/2010/main" val="344423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r"/>
            <a:r>
              <a:rPr lang="de-DE" sz="3200"/>
              <a:t>The New </a:t>
            </a:r>
            <a:r>
              <a:rPr lang="de-DE" sz="3200" err="1"/>
              <a:t>Circular</a:t>
            </a:r>
            <a:r>
              <a:rPr lang="de-DE" sz="3200"/>
              <a:t> Economy Action Plan</a:t>
            </a:r>
          </a:p>
        </p:txBody>
      </p:sp>
      <p:sp>
        <p:nvSpPr>
          <p:cNvPr id="4" name="Inhaltsplatzhalter 3"/>
          <p:cNvSpPr txBox="1">
            <a:spLocks noGrp="1"/>
          </p:cNvSpPr>
          <p:nvPr>
            <p:ph idx="1"/>
          </p:nvPr>
        </p:nvSpPr>
        <p:spPr>
          <a:xfrm>
            <a:off x="609600" y="2204864"/>
            <a:ext cx="10972800" cy="3046988"/>
          </a:xfrm>
          <a:prstGeom prst="rect">
            <a:avLst/>
          </a:prstGeom>
          <a:noFill/>
        </p:spPr>
        <p:txBody>
          <a:bodyPr wrap="square" rtlCol="0">
            <a:spAutoFit/>
          </a:bodyPr>
          <a:lstStyle/>
          <a:p>
            <a:pPr marL="0" indent="0" algn="ctr">
              <a:buNone/>
            </a:pPr>
            <a:r>
              <a:rPr lang="en-GB"/>
              <a:t>“the EU needs to accelerate the transition towards a regenerative growth model that gives back to the planet more than it takes, advance towards keeping its resource consumption within planetary boundaries, and therefore strive to reduce its consumption footprint and double its circular material use rate in the coming decade”</a:t>
            </a:r>
            <a:endParaRPr lang="de-DE"/>
          </a:p>
        </p:txBody>
      </p:sp>
    </p:spTree>
    <p:extLst>
      <p:ext uri="{BB962C8B-B14F-4D97-AF65-F5344CB8AC3E}">
        <p14:creationId xmlns:p14="http://schemas.microsoft.com/office/powerpoint/2010/main" val="3978191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567608" y="332656"/>
            <a:ext cx="916719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de-DE" sz="2800" err="1"/>
              <a:t>Transforming</a:t>
            </a:r>
            <a:r>
              <a:rPr lang="de-DE" sz="2800"/>
              <a:t> </a:t>
            </a:r>
            <a:r>
              <a:rPr lang="de-DE" sz="2800" err="1"/>
              <a:t>the</a:t>
            </a:r>
            <a:r>
              <a:rPr lang="de-DE" sz="2800"/>
              <a:t> </a:t>
            </a:r>
            <a:r>
              <a:rPr lang="de-DE" sz="2800" err="1"/>
              <a:t>EU‘s</a:t>
            </a:r>
            <a:r>
              <a:rPr lang="de-DE" sz="2800"/>
              <a:t> </a:t>
            </a:r>
            <a:r>
              <a:rPr lang="de-DE" sz="2800" err="1"/>
              <a:t>economy</a:t>
            </a:r>
            <a:r>
              <a:rPr lang="de-DE" sz="2800"/>
              <a:t> </a:t>
            </a:r>
            <a:r>
              <a:rPr lang="de-DE" sz="2800" err="1"/>
              <a:t>for</a:t>
            </a:r>
            <a:r>
              <a:rPr lang="de-DE" sz="2800"/>
              <a:t> a </a:t>
            </a:r>
            <a:r>
              <a:rPr lang="de-DE" sz="2800" err="1"/>
              <a:t>sustainable</a:t>
            </a:r>
            <a:r>
              <a:rPr lang="de-DE" sz="2800"/>
              <a:t> </a:t>
            </a:r>
            <a:r>
              <a:rPr lang="de-DE" sz="2800" err="1"/>
              <a:t>future</a:t>
            </a:r>
            <a:endParaRPr lang="de-DE" sz="2800"/>
          </a:p>
        </p:txBody>
      </p:sp>
      <p:sp>
        <p:nvSpPr>
          <p:cNvPr id="6" name="Textfeld 5"/>
          <p:cNvSpPr txBox="1"/>
          <p:nvPr/>
        </p:nvSpPr>
        <p:spPr>
          <a:xfrm>
            <a:off x="2279576" y="2000743"/>
            <a:ext cx="9455224" cy="1200329"/>
          </a:xfrm>
          <a:prstGeom prst="rect">
            <a:avLst/>
          </a:prstGeom>
          <a:noFill/>
        </p:spPr>
        <p:txBody>
          <a:bodyPr wrap="square" rtlCol="0">
            <a:spAutoFit/>
          </a:bodyPr>
          <a:lstStyle/>
          <a:p>
            <a:r>
              <a:rPr lang="en-GB"/>
              <a:t>Make the transition to modern, resource-efficient and competitive economy, ensuring:</a:t>
            </a:r>
            <a:endParaRPr lang="de-DE"/>
          </a:p>
          <a:p>
            <a:pPr marL="285750" lvl="0" indent="-285750">
              <a:buFont typeface="Wingdings" panose="05000000000000000000" pitchFamily="2" charset="2"/>
              <a:buChar char="Ø"/>
            </a:pPr>
            <a:r>
              <a:rPr lang="en-GB"/>
              <a:t>no net emissions of greenhouse gases by 2050, 55% reduction by 2030</a:t>
            </a:r>
            <a:endParaRPr lang="de-DE"/>
          </a:p>
          <a:p>
            <a:pPr marL="285750" lvl="0" indent="-285750">
              <a:buFont typeface="Wingdings" panose="05000000000000000000" pitchFamily="2" charset="2"/>
              <a:buChar char="Ø"/>
            </a:pPr>
            <a:r>
              <a:rPr lang="en-GB"/>
              <a:t>economic growth decoupled from resource use</a:t>
            </a:r>
            <a:endParaRPr lang="de-DE"/>
          </a:p>
          <a:p>
            <a:pPr marL="285750" lvl="0" indent="-285750">
              <a:buFont typeface="Wingdings" panose="05000000000000000000" pitchFamily="2" charset="2"/>
              <a:buChar char="Ø"/>
            </a:pPr>
            <a:r>
              <a:rPr lang="en-GB"/>
              <a:t>no person and no place left behind</a:t>
            </a:r>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844824"/>
            <a:ext cx="1512168" cy="1512168"/>
          </a:xfrm>
          <a:prstGeom prst="rect">
            <a:avLst/>
          </a:prstGeom>
        </p:spPr>
      </p:pic>
      <p:pic>
        <p:nvPicPr>
          <p:cNvPr id="7" name="Picture 2" descr="Industrial ecosystems banner with overview of each of the 14 ecosystems"/>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l="14333" r="13455"/>
          <a:stretch>
            <a:fillRect/>
          </a:stretch>
        </p:blipFill>
        <p:spPr bwMode="auto">
          <a:xfrm>
            <a:off x="287898" y="3563849"/>
            <a:ext cx="1607091" cy="138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2279576" y="3796286"/>
            <a:ext cx="9145016" cy="923330"/>
          </a:xfrm>
          <a:prstGeom prst="rect">
            <a:avLst/>
          </a:prstGeom>
        </p:spPr>
        <p:txBody>
          <a:bodyPr wrap="square">
            <a:spAutoFit/>
          </a:bodyPr>
          <a:lstStyle/>
          <a:p>
            <a:r>
              <a:rPr lang="en-GB"/>
              <a:t>A New Industrial Strategy: Each of the 14 EU industrial ecosystems needs to transform its business models and value chains to form the basis for a green, digital and resilient European economy. Transition pathways are being developed.</a:t>
            </a:r>
            <a:endParaRPr lang="de-DE"/>
          </a:p>
        </p:txBody>
      </p:sp>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652" y="5158910"/>
            <a:ext cx="1559496" cy="1039664"/>
          </a:xfrm>
          <a:prstGeom prst="rect">
            <a:avLst/>
          </a:prstGeom>
        </p:spPr>
      </p:pic>
      <p:sp>
        <p:nvSpPr>
          <p:cNvPr id="9" name="Rechteck 8"/>
          <p:cNvSpPr/>
          <p:nvPr/>
        </p:nvSpPr>
        <p:spPr>
          <a:xfrm>
            <a:off x="2279576" y="5078577"/>
            <a:ext cx="8928992" cy="1200329"/>
          </a:xfrm>
          <a:prstGeom prst="rect">
            <a:avLst/>
          </a:prstGeom>
        </p:spPr>
        <p:txBody>
          <a:bodyPr wrap="square">
            <a:spAutoFit/>
          </a:bodyPr>
          <a:lstStyle/>
          <a:p>
            <a:r>
              <a:rPr lang="en-US"/>
              <a:t>Detailed plan of legislative and non-legislative EU measures that targets how products are designed, promotes circular economy processes, encourages sustainable consumption, and aims to ensure that waste is prevented and the resources used are kept in the EU economy for as long as possible.</a:t>
            </a:r>
            <a:endParaRPr lang="de-DE"/>
          </a:p>
        </p:txBody>
      </p:sp>
    </p:spTree>
    <p:extLst>
      <p:ext uri="{BB962C8B-B14F-4D97-AF65-F5344CB8AC3E}">
        <p14:creationId xmlns:p14="http://schemas.microsoft.com/office/powerpoint/2010/main" val="2717285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1"/>
          <p:cNvSpPr txBox="1">
            <a:spLocks/>
          </p:cNvSpPr>
          <p:nvPr/>
        </p:nvSpPr>
        <p:spPr>
          <a:xfrm>
            <a:off x="3872136" y="332656"/>
            <a:ext cx="786266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de-DE" sz="3200"/>
              <a:t>Political Framework: The EU Green Deal</a:t>
            </a:r>
          </a:p>
        </p:txBody>
      </p:sp>
      <p:pic>
        <p:nvPicPr>
          <p:cNvPr id="5" name="Grafik 4"/>
          <p:cNvPicPr>
            <a:picLocks noChangeAspect="1"/>
          </p:cNvPicPr>
          <p:nvPr/>
        </p:nvPicPr>
        <p:blipFill rotWithShape="1">
          <a:blip r:embed="rId2">
            <a:extLst>
              <a:ext uri="{28A0092B-C50C-407E-A947-70E740481C1C}">
                <a14:useLocalDpi xmlns:a14="http://schemas.microsoft.com/office/drawing/2010/main" val="0"/>
              </a:ext>
            </a:extLst>
          </a:blip>
          <a:srcRect l="2807" t="13224" r="2710" b="4786"/>
          <a:stretch/>
        </p:blipFill>
        <p:spPr>
          <a:xfrm>
            <a:off x="235732" y="1772816"/>
            <a:ext cx="7272808" cy="4464496"/>
          </a:xfrm>
          <a:prstGeom prst="rect">
            <a:avLst/>
          </a:prstGeom>
        </p:spPr>
      </p:pic>
      <p:sp>
        <p:nvSpPr>
          <p:cNvPr id="6" name="Textfeld 5"/>
          <p:cNvSpPr txBox="1"/>
          <p:nvPr/>
        </p:nvSpPr>
        <p:spPr>
          <a:xfrm>
            <a:off x="8040216" y="2204864"/>
            <a:ext cx="3744416" cy="3139321"/>
          </a:xfrm>
          <a:prstGeom prst="rect">
            <a:avLst/>
          </a:prstGeom>
          <a:noFill/>
        </p:spPr>
        <p:txBody>
          <a:bodyPr wrap="square" rtlCol="0">
            <a:spAutoFit/>
          </a:bodyPr>
          <a:lstStyle/>
          <a:p>
            <a:r>
              <a:rPr lang="en-GB"/>
              <a:t>Make the transition to modern, resource-efficient and competitive economy, ensuring:</a:t>
            </a:r>
          </a:p>
          <a:p>
            <a:endParaRPr lang="de-DE"/>
          </a:p>
          <a:p>
            <a:pPr marL="285750" lvl="0" indent="-285750">
              <a:buFont typeface="Wingdings" panose="05000000000000000000" pitchFamily="2" charset="2"/>
              <a:buChar char="Ø"/>
            </a:pPr>
            <a:r>
              <a:rPr lang="en-GB"/>
              <a:t>no net emissions of greenhouse gases by 2050, 55% reduction by 2030</a:t>
            </a:r>
            <a:endParaRPr lang="de-DE"/>
          </a:p>
          <a:p>
            <a:pPr marL="285750" lvl="0" indent="-285750">
              <a:buFont typeface="Wingdings" panose="05000000000000000000" pitchFamily="2" charset="2"/>
              <a:buChar char="Ø"/>
            </a:pPr>
            <a:r>
              <a:rPr lang="en-GB"/>
              <a:t>economic growth decoupled from resource use</a:t>
            </a:r>
            <a:endParaRPr lang="de-DE"/>
          </a:p>
          <a:p>
            <a:pPr marL="285750" lvl="0" indent="-285750">
              <a:buFont typeface="Wingdings" panose="05000000000000000000" pitchFamily="2" charset="2"/>
              <a:buChar char="Ø"/>
            </a:pPr>
            <a:r>
              <a:rPr lang="en-GB"/>
              <a:t>no person and no place left behind</a:t>
            </a:r>
            <a:endParaRPr lang="de-DE"/>
          </a:p>
          <a:p>
            <a:endParaRPr lang="de-DE"/>
          </a:p>
        </p:txBody>
      </p:sp>
    </p:spTree>
    <p:extLst>
      <p:ext uri="{BB962C8B-B14F-4D97-AF65-F5344CB8AC3E}">
        <p14:creationId xmlns:p14="http://schemas.microsoft.com/office/powerpoint/2010/main" val="1388241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1"/>
          <p:cNvSpPr txBox="1">
            <a:spLocks/>
          </p:cNvSpPr>
          <p:nvPr/>
        </p:nvSpPr>
        <p:spPr>
          <a:xfrm>
            <a:off x="3872136" y="332656"/>
            <a:ext cx="786266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de-DE" sz="3200"/>
              <a:t>A New Industrial </a:t>
            </a:r>
            <a:r>
              <a:rPr lang="de-DE" sz="3200" err="1"/>
              <a:t>Strategy</a:t>
            </a:r>
            <a:endParaRPr lang="de-DE" sz="3200"/>
          </a:p>
        </p:txBody>
      </p:sp>
      <p:sp>
        <p:nvSpPr>
          <p:cNvPr id="5" name="Rechteck 4"/>
          <p:cNvSpPr/>
          <p:nvPr/>
        </p:nvSpPr>
        <p:spPr>
          <a:xfrm>
            <a:off x="551384" y="1916832"/>
            <a:ext cx="9430787" cy="369332"/>
          </a:xfrm>
          <a:prstGeom prst="rect">
            <a:avLst/>
          </a:prstGeom>
        </p:spPr>
        <p:txBody>
          <a:bodyPr wrap="none">
            <a:spAutoFit/>
          </a:bodyPr>
          <a:lstStyle/>
          <a:p>
            <a:pPr algn="r"/>
            <a:r>
              <a:rPr lang="en-GB">
                <a:latin typeface="Arial" panose="020B0604020202020204" pitchFamily="34" charset="0"/>
                <a:ea typeface="Times New Roman" panose="02020603050405020304" pitchFamily="18" charset="0"/>
              </a:rPr>
              <a:t>Pathways how to transition EU industries towards a competitive, green and digital Europe.</a:t>
            </a:r>
            <a:endParaRPr lang="de-DE"/>
          </a:p>
        </p:txBody>
      </p:sp>
      <p:pic>
        <p:nvPicPr>
          <p:cNvPr id="1026" name="Picture 2" descr="Industrial ecosystems banner with overview of each of the 14 ecosystems"/>
          <p:cNvPicPr>
            <a:picLocks noChangeAspect="1" noChangeArrowheads="1"/>
          </p:cNvPicPr>
          <p:nvPr/>
        </p:nvPicPr>
        <p:blipFill>
          <a:blip r:embed="rId2" r:link="rId3">
            <a:extLst>
              <a:ext uri="{28A0092B-C50C-407E-A947-70E740481C1C}">
                <a14:useLocalDpi xmlns:a14="http://schemas.microsoft.com/office/drawing/2010/main" val="0"/>
              </a:ext>
            </a:extLst>
          </a:blip>
          <a:srcRect l="14333" r="13455"/>
          <a:stretch>
            <a:fillRect/>
          </a:stretch>
        </p:blipFill>
        <p:spPr bwMode="auto">
          <a:xfrm>
            <a:off x="839416" y="2400836"/>
            <a:ext cx="4639181" cy="400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a:off x="6888088" y="3111834"/>
            <a:ext cx="4702696" cy="2585323"/>
          </a:xfrm>
          <a:prstGeom prst="rect">
            <a:avLst/>
          </a:prstGeom>
        </p:spPr>
        <p:txBody>
          <a:bodyPr wrap="square">
            <a:spAutoFit/>
          </a:bodyPr>
          <a:lstStyle/>
          <a:p>
            <a:r>
              <a:rPr lang="en-GB">
                <a:latin typeface="Arial" panose="020B0604020202020204" pitchFamily="34" charset="0"/>
                <a:cs typeface="Arial" panose="020B0604020202020204" pitchFamily="34" charset="0"/>
              </a:rPr>
              <a:t>Each of the 14 EU industrial ecosystems needs to transform its business models and value chains to form the basis for a green, digital and resilient European economy.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Transition pathways are being developed to b</a:t>
            </a:r>
            <a:r>
              <a:rPr lang="en-GB">
                <a:latin typeface="Arial" panose="020B0604020202020204" pitchFamily="34" charset="0"/>
                <a:ea typeface="Times New Roman" panose="02020603050405020304" pitchFamily="18" charset="0"/>
              </a:rPr>
              <a:t>etter understand the scope, costs and long-term benefits of the desired measures in each of them.</a:t>
            </a:r>
            <a:endParaRPr lang="de-DE"/>
          </a:p>
        </p:txBody>
      </p:sp>
    </p:spTree>
    <p:extLst>
      <p:ext uri="{BB962C8B-B14F-4D97-AF65-F5344CB8AC3E}">
        <p14:creationId xmlns:p14="http://schemas.microsoft.com/office/powerpoint/2010/main" val="248611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Diagramm 4"/>
          <p:cNvGraphicFramePr/>
          <p:nvPr>
            <p:extLst>
              <p:ext uri="{D42A27DB-BD31-4B8C-83A1-F6EECF244321}">
                <p14:modId xmlns:p14="http://schemas.microsoft.com/office/powerpoint/2010/main" val="2108920689"/>
              </p:ext>
            </p:extLst>
          </p:nvPr>
        </p:nvGraphicFramePr>
        <p:xfrm>
          <a:off x="3215680" y="2027929"/>
          <a:ext cx="5396148" cy="3597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eck 5"/>
          <p:cNvSpPr/>
          <p:nvPr/>
        </p:nvSpPr>
        <p:spPr>
          <a:xfrm>
            <a:off x="2279576" y="340172"/>
            <a:ext cx="9361040" cy="584775"/>
          </a:xfrm>
          <a:prstGeom prst="rect">
            <a:avLst/>
          </a:prstGeom>
        </p:spPr>
        <p:txBody>
          <a:bodyPr wrap="square">
            <a:spAutoFit/>
          </a:bodyPr>
          <a:lstStyle/>
          <a:p>
            <a:r>
              <a:rPr lang="en-GB" sz="3200">
                <a:latin typeface="Arial" panose="020B0604020202020204" pitchFamily="34" charset="0"/>
                <a:ea typeface="Times New Roman" panose="02020603050405020304" pitchFamily="18" charset="0"/>
              </a:rPr>
              <a:t>CEAP initiatives along the entire product life cycle</a:t>
            </a:r>
            <a:endParaRPr lang="de-DE" sz="3200"/>
          </a:p>
        </p:txBody>
      </p:sp>
      <p:sp>
        <p:nvSpPr>
          <p:cNvPr id="4" name="Rechteck 3"/>
          <p:cNvSpPr/>
          <p:nvPr/>
        </p:nvSpPr>
        <p:spPr>
          <a:xfrm>
            <a:off x="-182246" y="1556792"/>
            <a:ext cx="5270134" cy="2569934"/>
          </a:xfrm>
          <a:prstGeom prst="rect">
            <a:avLst/>
          </a:prstGeom>
        </p:spPr>
        <p:txBody>
          <a:bodyPr wrap="square">
            <a:spAutoFit/>
          </a:bodyPr>
          <a:lstStyle/>
          <a:p>
            <a:pPr marL="742950" lvl="1" indent="-285750" algn="just">
              <a:spcAft>
                <a:spcPts val="600"/>
              </a:spcAft>
              <a:buFont typeface="Wingdings" panose="05000000000000000000" pitchFamily="2" charset="2"/>
              <a:buChar char="§"/>
              <a:tabLst>
                <a:tab pos="-97155" algn="l"/>
              </a:tabLst>
            </a:pPr>
            <a:r>
              <a:rPr lang="en-GB" sz="1100">
                <a:latin typeface="Arial" panose="020B0604020202020204" pitchFamily="34" charset="0"/>
                <a:ea typeface="Times New Roman" panose="02020603050405020304" pitchFamily="18" charset="0"/>
              </a:rPr>
              <a:t>improving durability, reusability, upgradability and reparability, addressing the presence of hazardous chemicals, increasing energy and resource efficiency</a:t>
            </a:r>
            <a:endParaRPr lang="de-DE" sz="1200">
              <a:latin typeface="Symbol" panose="05050102010706020507" pitchFamily="18" charset="2"/>
              <a:ea typeface="Times New Roman" panose="02020603050405020304" pitchFamily="18" charset="0"/>
            </a:endParaRPr>
          </a:p>
          <a:p>
            <a:pPr marL="742950" lvl="1" indent="-285750" algn="just">
              <a:spcAft>
                <a:spcPts val="600"/>
              </a:spcAft>
              <a:buFont typeface="Wingdings" panose="05000000000000000000" pitchFamily="2" charset="2"/>
              <a:buChar char="§"/>
              <a:tabLst>
                <a:tab pos="-97155" algn="l"/>
              </a:tabLst>
            </a:pPr>
            <a:r>
              <a:rPr lang="en-GB" sz="1100">
                <a:latin typeface="Arial" panose="020B0604020202020204" pitchFamily="34" charset="0"/>
                <a:ea typeface="Times New Roman" panose="02020603050405020304" pitchFamily="18" charset="0"/>
              </a:rPr>
              <a:t>increasing recycled content in products</a:t>
            </a:r>
            <a:endParaRPr lang="de-DE" sz="1200">
              <a:latin typeface="Symbol" panose="05050102010706020507" pitchFamily="18" charset="2"/>
              <a:ea typeface="Times New Roman" panose="02020603050405020304" pitchFamily="18" charset="0"/>
            </a:endParaRPr>
          </a:p>
          <a:p>
            <a:pPr marL="742950" lvl="1" indent="-285750" algn="just">
              <a:spcAft>
                <a:spcPts val="600"/>
              </a:spcAft>
              <a:buFont typeface="Wingdings" panose="05000000000000000000" pitchFamily="2" charset="2"/>
              <a:buChar char="§"/>
              <a:tabLst>
                <a:tab pos="-97155" algn="l"/>
              </a:tabLst>
            </a:pPr>
            <a:r>
              <a:rPr lang="en-GB" sz="1100">
                <a:latin typeface="Arial" panose="020B0604020202020204" pitchFamily="34" charset="0"/>
                <a:ea typeface="Times New Roman" panose="02020603050405020304" pitchFamily="18" charset="0"/>
              </a:rPr>
              <a:t>enabling remanufacturing and high-quality recycling</a:t>
            </a:r>
            <a:endParaRPr lang="de-DE" sz="1200">
              <a:latin typeface="Symbol" panose="05050102010706020507" pitchFamily="18" charset="2"/>
              <a:ea typeface="Times New Roman" panose="02020603050405020304" pitchFamily="18" charset="0"/>
            </a:endParaRPr>
          </a:p>
          <a:p>
            <a:pPr marL="742950" lvl="1" indent="-285750" algn="just">
              <a:spcAft>
                <a:spcPts val="600"/>
              </a:spcAft>
              <a:buFont typeface="Wingdings" panose="05000000000000000000" pitchFamily="2" charset="2"/>
              <a:buChar char="§"/>
              <a:tabLst>
                <a:tab pos="-97155" algn="l"/>
              </a:tabLst>
            </a:pPr>
            <a:r>
              <a:rPr lang="en-GB" sz="1100">
                <a:latin typeface="Arial" panose="020B0604020202020204" pitchFamily="34" charset="0"/>
                <a:ea typeface="Times New Roman" panose="02020603050405020304" pitchFamily="18" charset="0"/>
              </a:rPr>
              <a:t>reducing carbon and environmental footprints</a:t>
            </a:r>
            <a:endParaRPr lang="de-DE" sz="1200">
              <a:latin typeface="Symbol" panose="05050102010706020507" pitchFamily="18" charset="2"/>
              <a:ea typeface="Times New Roman" panose="02020603050405020304" pitchFamily="18" charset="0"/>
            </a:endParaRPr>
          </a:p>
          <a:p>
            <a:pPr marL="742950" lvl="1" indent="-285750" algn="just">
              <a:spcAft>
                <a:spcPts val="600"/>
              </a:spcAft>
              <a:buFont typeface="Wingdings" panose="05000000000000000000" pitchFamily="2" charset="2"/>
              <a:buChar char="§"/>
              <a:tabLst>
                <a:tab pos="-97155" algn="l"/>
              </a:tabLst>
            </a:pPr>
            <a:r>
              <a:rPr lang="en-GB" sz="1100">
                <a:latin typeface="Arial" panose="020B0604020202020204" pitchFamily="34" charset="0"/>
                <a:ea typeface="Times New Roman" panose="02020603050405020304" pitchFamily="18" charset="0"/>
              </a:rPr>
              <a:t>restricting single-use and premature obsolescence</a:t>
            </a:r>
            <a:endParaRPr lang="de-DE" sz="1200">
              <a:latin typeface="Symbol" panose="05050102010706020507" pitchFamily="18" charset="2"/>
              <a:ea typeface="Times New Roman" panose="02020603050405020304" pitchFamily="18" charset="0"/>
            </a:endParaRPr>
          </a:p>
          <a:p>
            <a:pPr marL="742950" lvl="1" indent="-285750" algn="just">
              <a:spcAft>
                <a:spcPts val="600"/>
              </a:spcAft>
              <a:buFont typeface="Wingdings" panose="05000000000000000000" pitchFamily="2" charset="2"/>
              <a:buChar char="§"/>
              <a:tabLst>
                <a:tab pos="-97155" algn="l"/>
              </a:tabLst>
            </a:pPr>
            <a:r>
              <a:rPr lang="en-GB" sz="1100">
                <a:latin typeface="Arial" panose="020B0604020202020204" pitchFamily="34" charset="0"/>
                <a:ea typeface="Times New Roman" panose="02020603050405020304" pitchFamily="18" charset="0"/>
              </a:rPr>
              <a:t>introducing a ban on destruction of unsold durable goods</a:t>
            </a:r>
            <a:endParaRPr lang="de-DE" sz="1200">
              <a:latin typeface="Symbol" panose="05050102010706020507" pitchFamily="18" charset="2"/>
              <a:ea typeface="Times New Roman" panose="02020603050405020304" pitchFamily="18" charset="0"/>
            </a:endParaRPr>
          </a:p>
          <a:p>
            <a:pPr marL="742950" lvl="1" indent="-285750" algn="just">
              <a:spcAft>
                <a:spcPts val="600"/>
              </a:spcAft>
              <a:buFont typeface="Wingdings" panose="05000000000000000000" pitchFamily="2" charset="2"/>
              <a:buChar char="§"/>
              <a:tabLst>
                <a:tab pos="-97155" algn="l"/>
              </a:tabLst>
            </a:pPr>
            <a:r>
              <a:rPr lang="en-GB" sz="1100">
                <a:latin typeface="Arial" panose="020B0604020202020204" pitchFamily="34" charset="0"/>
                <a:ea typeface="Times New Roman" panose="02020603050405020304" pitchFamily="18" charset="0"/>
              </a:rPr>
              <a:t>incentivising product-as-a-service</a:t>
            </a:r>
            <a:endParaRPr lang="de-DE" sz="1200">
              <a:latin typeface="Symbol" panose="05050102010706020507" pitchFamily="18" charset="2"/>
              <a:ea typeface="Times New Roman" panose="02020603050405020304" pitchFamily="18" charset="0"/>
            </a:endParaRPr>
          </a:p>
          <a:p>
            <a:pPr marL="742950" lvl="1" indent="-285750" algn="just">
              <a:spcAft>
                <a:spcPts val="600"/>
              </a:spcAft>
              <a:buFont typeface="Wingdings" panose="05000000000000000000" pitchFamily="2" charset="2"/>
              <a:buChar char="§"/>
              <a:tabLst>
                <a:tab pos="-97155" algn="l"/>
              </a:tabLst>
            </a:pPr>
            <a:r>
              <a:rPr lang="en-GB" sz="1100">
                <a:latin typeface="Arial" panose="020B0604020202020204" pitchFamily="34" charset="0"/>
                <a:ea typeface="Times New Roman" panose="02020603050405020304" pitchFamily="18" charset="0"/>
              </a:rPr>
              <a:t>mobilising potential of digitalisation of product information</a:t>
            </a:r>
            <a:endParaRPr lang="de-DE" sz="1200">
              <a:latin typeface="Symbol" panose="05050102010706020507" pitchFamily="18" charset="2"/>
              <a:ea typeface="Times New Roman" panose="02020603050405020304" pitchFamily="18" charset="0"/>
            </a:endParaRPr>
          </a:p>
          <a:p>
            <a:pPr marL="742950" lvl="1" indent="-285750" algn="just">
              <a:spcAft>
                <a:spcPts val="600"/>
              </a:spcAft>
              <a:buFont typeface="Wingdings" panose="05000000000000000000" pitchFamily="2" charset="2"/>
              <a:buChar char="§"/>
              <a:tabLst>
                <a:tab pos="-97155" algn="l"/>
              </a:tabLst>
            </a:pPr>
            <a:r>
              <a:rPr lang="en-GB" sz="1100">
                <a:latin typeface="Arial" panose="020B0604020202020204" pitchFamily="34" charset="0"/>
                <a:ea typeface="Times New Roman" panose="02020603050405020304" pitchFamily="18" charset="0"/>
              </a:rPr>
              <a:t>rewarding products based on sustainability performance</a:t>
            </a:r>
            <a:endParaRPr lang="de-DE" sz="1200">
              <a:effectLst/>
              <a:latin typeface="Symbol" panose="05050102010706020507" pitchFamily="18" charset="2"/>
              <a:ea typeface="Times New Roman" panose="02020603050405020304" pitchFamily="18" charset="0"/>
            </a:endParaRPr>
          </a:p>
        </p:txBody>
      </p:sp>
      <p:sp>
        <p:nvSpPr>
          <p:cNvPr id="11" name="Rechteck 10"/>
          <p:cNvSpPr/>
          <p:nvPr/>
        </p:nvSpPr>
        <p:spPr>
          <a:xfrm>
            <a:off x="6594094" y="1482913"/>
            <a:ext cx="5415660" cy="2600712"/>
          </a:xfrm>
          <a:prstGeom prst="rect">
            <a:avLst/>
          </a:prstGeom>
        </p:spPr>
        <p:txBody>
          <a:bodyPr wrap="square">
            <a:spAutoFit/>
          </a:bodyPr>
          <a:lstStyle/>
          <a:p>
            <a:pPr marL="342900" lvl="0" indent="-342900">
              <a:spcAft>
                <a:spcPts val="600"/>
              </a:spcAft>
              <a:buFont typeface="Symbol" panose="05050102010706020507" pitchFamily="18" charset="2"/>
              <a:buChar char=""/>
              <a:tabLst>
                <a:tab pos="485775" algn="l"/>
                <a:tab pos="449580" algn="l"/>
              </a:tabLst>
            </a:pPr>
            <a:r>
              <a:rPr lang="en-GB" sz="1100">
                <a:latin typeface="Arial" panose="020B0604020202020204" pitchFamily="34" charset="0"/>
                <a:ea typeface="Times New Roman" panose="02020603050405020304" pitchFamily="18" charset="0"/>
                <a:cs typeface="Arial" panose="020B0604020202020204" pitchFamily="34" charset="0"/>
              </a:rPr>
              <a:t>review of the Industrial Emissions Directive, including the integration of circular economy practices in upcoming Best Available Techniques reference documents</a:t>
            </a:r>
            <a:endParaRPr lang="de-DE" sz="1100">
              <a:latin typeface="Arial" panose="020B0604020202020204" pitchFamily="34" charset="0"/>
              <a:ea typeface="Times New Roman" panose="02020603050405020304" pitchFamily="18" charset="0"/>
              <a:cs typeface="Arial" panose="020B0604020202020204" pitchFamily="34" charset="0"/>
            </a:endParaRPr>
          </a:p>
          <a:p>
            <a:pPr marL="800100" lvl="1" indent="-342900">
              <a:spcAft>
                <a:spcPts val="600"/>
              </a:spcAft>
              <a:buFont typeface="Symbol" panose="05050102010706020507" pitchFamily="18" charset="2"/>
              <a:buChar char=""/>
              <a:tabLst>
                <a:tab pos="485775" algn="l"/>
                <a:tab pos="449580" algn="l"/>
              </a:tabLst>
            </a:pPr>
            <a:r>
              <a:rPr lang="en-GB" sz="1100">
                <a:latin typeface="Arial" panose="020B0604020202020204" pitchFamily="34" charset="0"/>
                <a:ea typeface="Times New Roman" panose="02020603050405020304" pitchFamily="18" charset="0"/>
                <a:cs typeface="Arial" panose="020B0604020202020204" pitchFamily="34" charset="0"/>
              </a:rPr>
              <a:t>facilitating industrial symbiosis by developing an industry-led reporting and certification system, and enabling the implementation of industrial symbiosis </a:t>
            </a:r>
            <a:endParaRPr lang="de-DE" sz="1100">
              <a:latin typeface="Arial" panose="020B0604020202020204" pitchFamily="34" charset="0"/>
              <a:ea typeface="Times New Roman" panose="02020603050405020304" pitchFamily="18" charset="0"/>
              <a:cs typeface="Arial" panose="020B0604020202020204" pitchFamily="34" charset="0"/>
            </a:endParaRPr>
          </a:p>
          <a:p>
            <a:pPr marL="1257300" lvl="2" indent="-342900">
              <a:spcAft>
                <a:spcPts val="600"/>
              </a:spcAft>
              <a:buFont typeface="Symbol" panose="05050102010706020507" pitchFamily="18" charset="2"/>
              <a:buChar char=""/>
              <a:tabLst>
                <a:tab pos="485775" algn="l"/>
                <a:tab pos="449580" algn="l"/>
              </a:tabLst>
            </a:pPr>
            <a:r>
              <a:rPr lang="en-GB" sz="1100">
                <a:latin typeface="Arial" panose="020B0604020202020204" pitchFamily="34" charset="0"/>
                <a:ea typeface="Times New Roman" panose="02020603050405020304" pitchFamily="18" charset="0"/>
                <a:cs typeface="Arial" panose="020B0604020202020204" pitchFamily="34" charset="0"/>
              </a:rPr>
              <a:t>supporting the sustainable and circular bio-based sector through the implementation of the </a:t>
            </a:r>
            <a:r>
              <a:rPr lang="en-GB" sz="1100" err="1">
                <a:latin typeface="Arial" panose="020B0604020202020204" pitchFamily="34" charset="0"/>
                <a:ea typeface="Times New Roman" panose="02020603050405020304" pitchFamily="18" charset="0"/>
                <a:cs typeface="Arial" panose="020B0604020202020204" pitchFamily="34" charset="0"/>
              </a:rPr>
              <a:t>Bioeconomy</a:t>
            </a:r>
            <a:r>
              <a:rPr lang="en-GB" sz="1100">
                <a:latin typeface="Arial" panose="020B0604020202020204" pitchFamily="34" charset="0"/>
                <a:ea typeface="Times New Roman" panose="02020603050405020304" pitchFamily="18" charset="0"/>
                <a:cs typeface="Arial" panose="020B0604020202020204" pitchFamily="34" charset="0"/>
              </a:rPr>
              <a:t> Action Plan</a:t>
            </a:r>
            <a:endParaRPr lang="de-DE" sz="1100">
              <a:latin typeface="Arial" panose="020B0604020202020204" pitchFamily="34" charset="0"/>
              <a:ea typeface="Times New Roman" panose="02020603050405020304" pitchFamily="18" charset="0"/>
              <a:cs typeface="Arial" panose="020B0604020202020204" pitchFamily="34" charset="0"/>
            </a:endParaRPr>
          </a:p>
          <a:p>
            <a:pPr marL="1257300" lvl="2" indent="-342900">
              <a:spcAft>
                <a:spcPts val="600"/>
              </a:spcAft>
              <a:buFont typeface="Symbol" panose="05050102010706020507" pitchFamily="18" charset="2"/>
              <a:buChar char=""/>
              <a:tabLst>
                <a:tab pos="485775" algn="l"/>
                <a:tab pos="449580" algn="l"/>
              </a:tabLst>
            </a:pPr>
            <a:r>
              <a:rPr lang="en-GB" sz="1100">
                <a:latin typeface="Arial" panose="020B0604020202020204" pitchFamily="34" charset="0"/>
                <a:ea typeface="Times New Roman" panose="02020603050405020304" pitchFamily="18" charset="0"/>
                <a:cs typeface="Arial" panose="020B0604020202020204" pitchFamily="34" charset="0"/>
              </a:rPr>
              <a:t>promoting the use of digital technologies for tracking, tracing and mapping of resources</a:t>
            </a:r>
            <a:endParaRPr lang="de-DE" sz="1100">
              <a:latin typeface="Arial" panose="020B0604020202020204" pitchFamily="34" charset="0"/>
              <a:ea typeface="Times New Roman" panose="02020603050405020304" pitchFamily="18" charset="0"/>
              <a:cs typeface="Arial" panose="020B0604020202020204" pitchFamily="34" charset="0"/>
            </a:endParaRPr>
          </a:p>
          <a:p>
            <a:pPr marL="1257300" lvl="2" indent="-342900">
              <a:spcAft>
                <a:spcPts val="600"/>
              </a:spcAft>
              <a:buFont typeface="Symbol" panose="05050102010706020507" pitchFamily="18" charset="2"/>
              <a:buChar char=""/>
              <a:tabLst>
                <a:tab pos="485775" algn="l"/>
                <a:tab pos="449580" algn="l"/>
              </a:tabLst>
            </a:pPr>
            <a:r>
              <a:rPr lang="en-GB" sz="1100">
                <a:latin typeface="Arial" panose="020B0604020202020204" pitchFamily="34" charset="0"/>
                <a:ea typeface="Times New Roman" panose="02020603050405020304" pitchFamily="18" charset="0"/>
                <a:cs typeface="Arial" panose="020B0604020202020204" pitchFamily="34" charset="0"/>
              </a:rPr>
              <a:t>promoting the uptake of green technologies through a system of solid verification  by registering the EU Environmental Technology Verification scheme as an EU certification mark.</a:t>
            </a:r>
            <a:endParaRPr lang="de-DE" sz="11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Rechteck 11"/>
          <p:cNvSpPr/>
          <p:nvPr/>
        </p:nvSpPr>
        <p:spPr>
          <a:xfrm>
            <a:off x="1847528" y="5445980"/>
            <a:ext cx="8136904" cy="1338828"/>
          </a:xfrm>
          <a:prstGeom prst="rect">
            <a:avLst/>
          </a:prstGeom>
        </p:spPr>
        <p:txBody>
          <a:bodyPr wrap="square">
            <a:spAutoFit/>
          </a:bodyPr>
          <a:lstStyle/>
          <a:p>
            <a:pPr marL="342900" lvl="0" indent="-342900" algn="just">
              <a:spcAft>
                <a:spcPts val="600"/>
              </a:spcAft>
              <a:buFont typeface="Symbol" panose="05050102010706020507" pitchFamily="18" charset="2"/>
              <a:buChar char=""/>
              <a:tabLst>
                <a:tab pos="485775" algn="l"/>
                <a:tab pos="449580" algn="l"/>
              </a:tabLst>
            </a:pPr>
            <a:r>
              <a:rPr lang="en-GB" sz="1100">
                <a:latin typeface="Arial" panose="020B0604020202020204" pitchFamily="34" charset="0"/>
                <a:ea typeface="Times New Roman" panose="02020603050405020304" pitchFamily="18" charset="0"/>
                <a:cs typeface="Arial" panose="020B0604020202020204" pitchFamily="34" charset="0"/>
              </a:rPr>
              <a:t>consumers shall receive relevant information on products at the point of sale, including on their lifespan and on the availability of repair services, spare parts and repair manuals</a:t>
            </a:r>
            <a:endParaRPr lang="de-DE" sz="110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Symbol" panose="05050102010706020507" pitchFamily="18" charset="2"/>
              <a:buChar char=""/>
              <a:tabLst>
                <a:tab pos="485775" algn="l"/>
                <a:tab pos="449580" algn="l"/>
              </a:tabLst>
            </a:pPr>
            <a:r>
              <a:rPr lang="en-GB" sz="1100">
                <a:latin typeface="Arial" panose="020B0604020202020204" pitchFamily="34" charset="0"/>
                <a:ea typeface="Times New Roman" panose="02020603050405020304" pitchFamily="18" charset="0"/>
                <a:cs typeface="Arial" panose="020B0604020202020204" pitchFamily="34" charset="0"/>
              </a:rPr>
              <a:t>strengthening consumer protection against green washing and premature obsolescence, setting minimum requirements for sustainability labels/logos and for information tools</a:t>
            </a:r>
            <a:endParaRPr lang="de-DE" sz="110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Symbol" panose="05050102010706020507" pitchFamily="18" charset="2"/>
              <a:buChar char=""/>
              <a:tabLst>
                <a:tab pos="485775" algn="l"/>
                <a:tab pos="449580" algn="l"/>
              </a:tabLst>
            </a:pPr>
            <a:r>
              <a:rPr lang="en-GB" sz="1100">
                <a:latin typeface="Arial" panose="020B0604020202020204" pitchFamily="34" charset="0"/>
                <a:ea typeface="Times New Roman" panose="02020603050405020304" pitchFamily="18" charset="0"/>
                <a:cs typeface="Arial" panose="020B0604020202020204" pitchFamily="34" charset="0"/>
              </a:rPr>
              <a:t>establishing a new ‘right to repair’</a:t>
            </a:r>
            <a:endParaRPr lang="de-DE" sz="110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600"/>
              </a:spcAft>
              <a:buFont typeface="Symbol" panose="05050102010706020507" pitchFamily="18" charset="2"/>
              <a:buChar char=""/>
              <a:tabLst>
                <a:tab pos="485775" algn="l"/>
                <a:tab pos="449580" algn="l"/>
              </a:tabLst>
            </a:pPr>
            <a:r>
              <a:rPr lang="en-GB" sz="1100">
                <a:latin typeface="Arial" panose="020B0604020202020204" pitchFamily="34" charset="0"/>
                <a:ea typeface="Times New Roman" panose="02020603050405020304" pitchFamily="18" charset="0"/>
                <a:cs typeface="Arial" panose="020B0604020202020204" pitchFamily="34" charset="0"/>
              </a:rPr>
              <a:t>minimum mandatory green public procurement (GPP) criteria</a:t>
            </a:r>
            <a:endParaRPr lang="de-DE" sz="11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5999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hteck 4"/>
          <p:cNvSpPr/>
          <p:nvPr/>
        </p:nvSpPr>
        <p:spPr>
          <a:xfrm>
            <a:off x="439451" y="1300698"/>
            <a:ext cx="5723172" cy="1754326"/>
          </a:xfrm>
          <a:prstGeom prst="rect">
            <a:avLst/>
          </a:prstGeom>
        </p:spPr>
        <p:txBody>
          <a:bodyPr wrap="square">
            <a:spAutoFit/>
          </a:bodyPr>
          <a:lstStyle/>
          <a:p>
            <a:r>
              <a:rPr lang="en-US"/>
              <a:t>Electronics and ICT</a:t>
            </a:r>
          </a:p>
          <a:p>
            <a:pPr marL="285750" indent="-285750">
              <a:buFont typeface="Wingdings" panose="05000000000000000000" pitchFamily="2" charset="2"/>
              <a:buChar char="Ø"/>
            </a:pPr>
            <a:r>
              <a:rPr lang="en-US" sz="1200"/>
              <a:t>de</a:t>
            </a:r>
            <a:r>
              <a:rPr lang="en-GB" sz="1200"/>
              <a:t>sign for energy efficiency, durability, reparability, upgradability, maintenance, reuse and recycling</a:t>
            </a:r>
          </a:p>
          <a:p>
            <a:pPr marL="285750" indent="-285750">
              <a:buFont typeface="Wingdings" panose="05000000000000000000" pitchFamily="2" charset="2"/>
              <a:buChar char="Ø"/>
            </a:pPr>
            <a:r>
              <a:rPr lang="en-GB" sz="1200"/>
              <a:t>right to repair</a:t>
            </a:r>
          </a:p>
          <a:p>
            <a:pPr marL="285750" indent="-285750">
              <a:buFont typeface="Wingdings" panose="05000000000000000000" pitchFamily="2" charset="2"/>
              <a:buChar char="Ø"/>
            </a:pPr>
            <a:r>
              <a:rPr lang="en-GB" sz="1200"/>
              <a:t>Compatibility of chargers</a:t>
            </a:r>
          </a:p>
          <a:p>
            <a:pPr marL="285750" indent="-285750">
              <a:buFont typeface="Wingdings" panose="05000000000000000000" pitchFamily="2" charset="2"/>
              <a:buChar char="Ø"/>
            </a:pPr>
            <a:r>
              <a:rPr lang="en-GB" sz="1200"/>
              <a:t>EU-wide take back scheme</a:t>
            </a:r>
          </a:p>
          <a:p>
            <a:pPr marL="285750" indent="-285750">
              <a:buFont typeface="Wingdings" panose="05000000000000000000" pitchFamily="2" charset="2"/>
              <a:buChar char="Ø"/>
            </a:pPr>
            <a:r>
              <a:rPr lang="en-GB" sz="1200"/>
              <a:t>Restriction of hazardous substances</a:t>
            </a:r>
          </a:p>
          <a:p>
            <a:pPr marL="285750" indent="-285750">
              <a:buFont typeface="Wingdings" panose="05000000000000000000" pitchFamily="2" charset="2"/>
              <a:buChar char="Ø"/>
            </a:pPr>
            <a:endParaRPr lang="en-US"/>
          </a:p>
        </p:txBody>
      </p:sp>
      <p:sp>
        <p:nvSpPr>
          <p:cNvPr id="2" name="Rechteck 1"/>
          <p:cNvSpPr/>
          <p:nvPr/>
        </p:nvSpPr>
        <p:spPr>
          <a:xfrm>
            <a:off x="584710" y="404664"/>
            <a:ext cx="8751650" cy="523220"/>
          </a:xfrm>
          <a:prstGeom prst="rect">
            <a:avLst/>
          </a:prstGeom>
        </p:spPr>
        <p:txBody>
          <a:bodyPr wrap="square">
            <a:spAutoFit/>
          </a:bodyPr>
          <a:lstStyle/>
          <a:p>
            <a:r>
              <a:rPr lang="en-GB" sz="2800">
                <a:latin typeface="Arial" panose="020B0604020202020204" pitchFamily="34" charset="0"/>
                <a:ea typeface="Times New Roman" panose="02020603050405020304" pitchFamily="18" charset="0"/>
              </a:rPr>
              <a:t>Specific actions targeting key value chains:</a:t>
            </a:r>
          </a:p>
        </p:txBody>
      </p:sp>
      <p:sp>
        <p:nvSpPr>
          <p:cNvPr id="8" name="Rechteck 7"/>
          <p:cNvSpPr/>
          <p:nvPr/>
        </p:nvSpPr>
        <p:spPr>
          <a:xfrm>
            <a:off x="903568" y="2966173"/>
            <a:ext cx="5433172" cy="923330"/>
          </a:xfrm>
          <a:prstGeom prst="rect">
            <a:avLst/>
          </a:prstGeom>
        </p:spPr>
        <p:txBody>
          <a:bodyPr wrap="square">
            <a:spAutoFit/>
          </a:bodyPr>
          <a:lstStyle/>
          <a:p>
            <a:r>
              <a:rPr lang="en-US"/>
              <a:t>Batteries and vehicles</a:t>
            </a:r>
          </a:p>
          <a:p>
            <a:pPr marL="285750" indent="-285750">
              <a:buFont typeface="Wingdings" panose="05000000000000000000" pitchFamily="2" charset="2"/>
              <a:buChar char="Ø"/>
            </a:pPr>
            <a:r>
              <a:rPr lang="en-GB" sz="1200"/>
              <a:t>rules on recycled content, collection and recovery of valuable materials</a:t>
            </a:r>
          </a:p>
          <a:p>
            <a:pPr marL="285750" indent="-285750">
              <a:buFont typeface="Wingdings" panose="05000000000000000000" pitchFamily="2" charset="2"/>
              <a:buChar char="Ø"/>
            </a:pPr>
            <a:r>
              <a:rPr lang="en-GB" sz="1200"/>
              <a:t>phasing out of non-rechargeable batteries</a:t>
            </a:r>
          </a:p>
          <a:p>
            <a:pPr marL="285750" indent="-285750">
              <a:buFont typeface="Wingdings" panose="05000000000000000000" pitchFamily="2" charset="2"/>
              <a:buChar char="Ø"/>
            </a:pPr>
            <a:r>
              <a:rPr lang="en-GB" sz="1200"/>
              <a:t>transparency requirements</a:t>
            </a:r>
            <a:endParaRPr lang="en-US" sz="1200"/>
          </a:p>
        </p:txBody>
      </p:sp>
      <p:sp>
        <p:nvSpPr>
          <p:cNvPr id="9" name="Rechteck 8"/>
          <p:cNvSpPr/>
          <p:nvPr/>
        </p:nvSpPr>
        <p:spPr>
          <a:xfrm>
            <a:off x="1271464" y="4096252"/>
            <a:ext cx="6096000" cy="738664"/>
          </a:xfrm>
          <a:prstGeom prst="rect">
            <a:avLst/>
          </a:prstGeom>
        </p:spPr>
        <p:txBody>
          <a:bodyPr>
            <a:spAutoFit/>
          </a:bodyPr>
          <a:lstStyle/>
          <a:p>
            <a:r>
              <a:rPr lang="en-US"/>
              <a:t>Packaging</a:t>
            </a:r>
          </a:p>
          <a:p>
            <a:pPr marL="285750" indent="-285750">
              <a:buFont typeface="Wingdings" panose="05000000000000000000" pitchFamily="2" charset="2"/>
              <a:buChar char="Ø"/>
            </a:pPr>
            <a:r>
              <a:rPr lang="en-GB" sz="1200"/>
              <a:t>reduce, reuse, recycle</a:t>
            </a:r>
          </a:p>
          <a:p>
            <a:pPr marL="285750" indent="-285750">
              <a:buFont typeface="Wingdings" panose="05000000000000000000" pitchFamily="2" charset="2"/>
              <a:buChar char="Ø"/>
            </a:pPr>
            <a:r>
              <a:rPr lang="en-GB" sz="1200"/>
              <a:t>reduce complexity of packaging materials</a:t>
            </a:r>
            <a:endParaRPr lang="en-US" sz="1200"/>
          </a:p>
        </p:txBody>
      </p:sp>
      <p:sp>
        <p:nvSpPr>
          <p:cNvPr id="10" name="Rechteck 9"/>
          <p:cNvSpPr/>
          <p:nvPr/>
        </p:nvSpPr>
        <p:spPr>
          <a:xfrm>
            <a:off x="1737512" y="5041665"/>
            <a:ext cx="4934552" cy="738664"/>
          </a:xfrm>
          <a:prstGeom prst="rect">
            <a:avLst/>
          </a:prstGeom>
        </p:spPr>
        <p:txBody>
          <a:bodyPr wrap="square">
            <a:spAutoFit/>
          </a:bodyPr>
          <a:lstStyle/>
          <a:p>
            <a:r>
              <a:rPr lang="en-US"/>
              <a:t>Plastics</a:t>
            </a:r>
          </a:p>
          <a:p>
            <a:pPr marL="285750" indent="-285750">
              <a:buFont typeface="Wingdings" panose="05000000000000000000" pitchFamily="2" charset="2"/>
              <a:buChar char="Ø"/>
            </a:pPr>
            <a:r>
              <a:rPr lang="en-GB" sz="1200"/>
              <a:t>avoiding </a:t>
            </a:r>
            <a:r>
              <a:rPr lang="en-GB" sz="1200" err="1"/>
              <a:t>microplastics</a:t>
            </a:r>
            <a:r>
              <a:rPr lang="en-GB" sz="1200"/>
              <a:t> pollution</a:t>
            </a:r>
          </a:p>
          <a:p>
            <a:pPr marL="285750" indent="-285750">
              <a:buFont typeface="Wingdings" panose="05000000000000000000" pitchFamily="2" charset="2"/>
              <a:buChar char="Ø"/>
            </a:pPr>
            <a:r>
              <a:rPr lang="en-GB" sz="1200"/>
              <a:t>introducing bio-based, biodegradable or compostable plastics</a:t>
            </a:r>
            <a:endParaRPr lang="en-US" sz="1200"/>
          </a:p>
        </p:txBody>
      </p:sp>
      <p:sp>
        <p:nvSpPr>
          <p:cNvPr id="11" name="Rechteck 10"/>
          <p:cNvSpPr/>
          <p:nvPr/>
        </p:nvSpPr>
        <p:spPr>
          <a:xfrm>
            <a:off x="6190824" y="1979565"/>
            <a:ext cx="4392488" cy="1292662"/>
          </a:xfrm>
          <a:prstGeom prst="rect">
            <a:avLst/>
          </a:prstGeom>
        </p:spPr>
        <p:txBody>
          <a:bodyPr wrap="square">
            <a:spAutoFit/>
          </a:bodyPr>
          <a:lstStyle/>
          <a:p>
            <a:r>
              <a:rPr lang="en-US"/>
              <a:t>Textiles</a:t>
            </a:r>
          </a:p>
          <a:p>
            <a:pPr marL="285750" indent="-285750">
              <a:buFont typeface="Wingdings" panose="05000000000000000000" pitchFamily="2" charset="2"/>
              <a:buChar char="Ø"/>
            </a:pPr>
            <a:r>
              <a:rPr lang="en-GB" sz="1200" err="1"/>
              <a:t>Ecodesign</a:t>
            </a:r>
            <a:r>
              <a:rPr lang="en-GB" sz="1200"/>
              <a:t> measures, access to re-use and repair services</a:t>
            </a:r>
          </a:p>
          <a:p>
            <a:pPr marL="285750" indent="-285750">
              <a:buFont typeface="Wingdings" panose="05000000000000000000" pitchFamily="2" charset="2"/>
              <a:buChar char="Ø"/>
            </a:pPr>
            <a:r>
              <a:rPr lang="en-GB" sz="1200"/>
              <a:t>incentives and support to product-as-service models, circular materials and production processes</a:t>
            </a:r>
          </a:p>
          <a:p>
            <a:pPr marL="285750" indent="-285750">
              <a:buFont typeface="Wingdings" panose="05000000000000000000" pitchFamily="2" charset="2"/>
              <a:buChar char="Ø"/>
            </a:pPr>
            <a:r>
              <a:rPr lang="en-GB" sz="1200"/>
              <a:t>boosting the separate collection of textile waste, sorting, re-use and recycling of textiles</a:t>
            </a:r>
            <a:endParaRPr lang="en-US" sz="1200"/>
          </a:p>
        </p:txBody>
      </p:sp>
      <p:sp>
        <p:nvSpPr>
          <p:cNvPr id="12" name="Rechteck 11"/>
          <p:cNvSpPr/>
          <p:nvPr/>
        </p:nvSpPr>
        <p:spPr>
          <a:xfrm>
            <a:off x="6960096" y="3382097"/>
            <a:ext cx="4151784" cy="1292662"/>
          </a:xfrm>
          <a:prstGeom prst="rect">
            <a:avLst/>
          </a:prstGeom>
        </p:spPr>
        <p:txBody>
          <a:bodyPr wrap="square">
            <a:spAutoFit/>
          </a:bodyPr>
          <a:lstStyle/>
          <a:p>
            <a:r>
              <a:rPr lang="en-US"/>
              <a:t>Construction and buildings</a:t>
            </a:r>
          </a:p>
          <a:p>
            <a:pPr marL="285750" lvl="0" indent="-285750">
              <a:buFont typeface="Wingdings" panose="05000000000000000000" pitchFamily="2" charset="2"/>
              <a:buChar char="Ø"/>
            </a:pPr>
            <a:r>
              <a:rPr lang="en-GB" sz="1200"/>
              <a:t>A new comprehensive Strategy for a Sustainable Built Environment to ensure coherence across the relevant policy areas such as climate, energy and resource efficiency, management of construction and demolition waste, accessibility, digitalisation and skills.</a:t>
            </a:r>
            <a:endParaRPr lang="de-DE" sz="1200"/>
          </a:p>
        </p:txBody>
      </p:sp>
      <p:sp>
        <p:nvSpPr>
          <p:cNvPr id="13" name="Rechteck 12"/>
          <p:cNvSpPr/>
          <p:nvPr/>
        </p:nvSpPr>
        <p:spPr>
          <a:xfrm>
            <a:off x="7968208" y="4834916"/>
            <a:ext cx="3976826" cy="1292662"/>
          </a:xfrm>
          <a:prstGeom prst="rect">
            <a:avLst/>
          </a:prstGeom>
        </p:spPr>
        <p:txBody>
          <a:bodyPr wrap="square">
            <a:spAutoFit/>
          </a:bodyPr>
          <a:lstStyle/>
          <a:p>
            <a:r>
              <a:rPr lang="en-US"/>
              <a:t>Food, water and nutrients</a:t>
            </a:r>
          </a:p>
          <a:p>
            <a:pPr marL="171450" lvl="0" indent="-171450">
              <a:buFont typeface="Wingdings" panose="05000000000000000000" pitchFamily="2" charset="2"/>
              <a:buChar char="Ø"/>
            </a:pPr>
            <a:r>
              <a:rPr lang="en-GB" sz="1200"/>
              <a:t>food waste reduction</a:t>
            </a:r>
          </a:p>
          <a:p>
            <a:pPr marL="171450" lvl="0" indent="-171450">
              <a:buFont typeface="Wingdings" panose="05000000000000000000" pitchFamily="2" charset="2"/>
              <a:buChar char="Ø"/>
            </a:pPr>
            <a:r>
              <a:rPr lang="en-GB" sz="1200"/>
              <a:t>substitution of single-use items in food services</a:t>
            </a:r>
          </a:p>
          <a:p>
            <a:pPr marL="171450" lvl="0" indent="-171450">
              <a:buFont typeface="Wingdings" panose="05000000000000000000" pitchFamily="2" charset="2"/>
              <a:buChar char="Ø"/>
            </a:pPr>
            <a:r>
              <a:rPr lang="en-GB" sz="1200"/>
              <a:t>circular approaches on water reuse and efficiency in agriculture, gardening and industrial processes</a:t>
            </a:r>
          </a:p>
          <a:p>
            <a:pPr marL="171450" lvl="0" indent="-171450">
              <a:buFont typeface="Wingdings" panose="05000000000000000000" pitchFamily="2" charset="2"/>
              <a:buChar char="Ø"/>
            </a:pPr>
            <a:r>
              <a:rPr lang="en-GB" sz="1200"/>
              <a:t>wastewater treatment and sewage sludge</a:t>
            </a:r>
            <a:endParaRPr lang="de-DE" sz="1200"/>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5821524"/>
            <a:ext cx="1559496" cy="1039664"/>
          </a:xfrm>
          <a:prstGeom prst="rect">
            <a:avLst/>
          </a:prstGeom>
        </p:spPr>
      </p:pic>
    </p:spTree>
    <p:extLst>
      <p:ext uri="{BB962C8B-B14F-4D97-AF65-F5344CB8AC3E}">
        <p14:creationId xmlns:p14="http://schemas.microsoft.com/office/powerpoint/2010/main" val="30748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9002" y="6272987"/>
            <a:ext cx="2495630" cy="467701"/>
          </a:xfrm>
          <a:prstGeom prst="rect">
            <a:avLst/>
          </a:prstGeom>
        </p:spPr>
      </p:pic>
      <p:sp>
        <p:nvSpPr>
          <p:cNvPr id="5" name="Rechteck 4"/>
          <p:cNvSpPr/>
          <p:nvPr/>
        </p:nvSpPr>
        <p:spPr>
          <a:xfrm>
            <a:off x="736127" y="1916832"/>
            <a:ext cx="6584009" cy="2185214"/>
          </a:xfrm>
          <a:prstGeom prst="rect">
            <a:avLst/>
          </a:prstGeom>
        </p:spPr>
        <p:txBody>
          <a:bodyPr wrap="square">
            <a:spAutoFit/>
          </a:bodyPr>
          <a:lstStyle/>
          <a:p>
            <a:pPr>
              <a:lnSpc>
                <a:spcPct val="150000"/>
              </a:lnSpc>
            </a:pPr>
            <a:r>
              <a:rPr lang="en-US" sz="2000" b="1">
                <a:solidFill>
                  <a:srgbClr val="006491"/>
                </a:solidFill>
              </a:rPr>
              <a:t>Main principles of the circular economy:</a:t>
            </a:r>
          </a:p>
          <a:p>
            <a:pPr marL="342900" indent="-342900">
              <a:lnSpc>
                <a:spcPct val="150000"/>
              </a:lnSpc>
              <a:buFont typeface="Wingdings" panose="05000000000000000000" pitchFamily="2" charset="2"/>
              <a:buChar char="Ø"/>
            </a:pPr>
            <a:r>
              <a:rPr lang="en-US" sz="2000"/>
              <a:t>Eliminate waste and pollution</a:t>
            </a:r>
          </a:p>
          <a:p>
            <a:pPr marL="342900" indent="-342900">
              <a:lnSpc>
                <a:spcPct val="150000"/>
              </a:lnSpc>
              <a:buFont typeface="Wingdings" panose="05000000000000000000" pitchFamily="2" charset="2"/>
              <a:buChar char="Ø"/>
            </a:pPr>
            <a:r>
              <a:rPr lang="en-US" sz="2000"/>
              <a:t>Circulate products and materials at their highest value</a:t>
            </a:r>
          </a:p>
          <a:p>
            <a:pPr marL="342900" indent="-342900">
              <a:lnSpc>
                <a:spcPct val="150000"/>
              </a:lnSpc>
              <a:buFont typeface="Wingdings" panose="05000000000000000000" pitchFamily="2" charset="2"/>
              <a:buChar char="Ø"/>
            </a:pPr>
            <a:r>
              <a:rPr lang="en-US" sz="2000"/>
              <a:t>Regenerate natural systems</a:t>
            </a:r>
            <a:endParaRPr lang="en-US" sz="2000" b="1"/>
          </a:p>
          <a:p>
            <a:endParaRPr lang="en-US" sz="1600">
              <a:solidFill>
                <a:srgbClr val="006491"/>
              </a:solidFill>
            </a:endParaRPr>
          </a:p>
        </p:txBody>
      </p:sp>
      <p:sp>
        <p:nvSpPr>
          <p:cNvPr id="8" name="Rechteck 7"/>
          <p:cNvSpPr/>
          <p:nvPr/>
        </p:nvSpPr>
        <p:spPr>
          <a:xfrm>
            <a:off x="688153" y="4152399"/>
            <a:ext cx="6966686" cy="1938992"/>
          </a:xfrm>
          <a:prstGeom prst="rect">
            <a:avLst/>
          </a:prstGeom>
        </p:spPr>
        <p:txBody>
          <a:bodyPr wrap="square">
            <a:spAutoFit/>
          </a:bodyPr>
          <a:lstStyle/>
          <a:p>
            <a:pPr>
              <a:lnSpc>
                <a:spcPct val="150000"/>
              </a:lnSpc>
            </a:pPr>
            <a:r>
              <a:rPr lang="en-GB" sz="2000" b="1">
                <a:solidFill>
                  <a:srgbClr val="006491"/>
                </a:solidFill>
              </a:rPr>
              <a:t>The circular economy</a:t>
            </a:r>
            <a:r>
              <a:rPr lang="en-GB" sz="2000"/>
              <a:t> offers a profitable opportunity to </a:t>
            </a:r>
          </a:p>
          <a:p>
            <a:pPr marL="342900" indent="-342900">
              <a:lnSpc>
                <a:spcPct val="150000"/>
              </a:lnSpc>
              <a:buFont typeface="Wingdings" panose="05000000000000000000" pitchFamily="2" charset="2"/>
              <a:buChar char="Ø"/>
            </a:pPr>
            <a:r>
              <a:rPr lang="en-GB" sz="2000"/>
              <a:t>move away from resource-intensive processes, </a:t>
            </a:r>
          </a:p>
          <a:p>
            <a:pPr marL="342900" indent="-342900">
              <a:lnSpc>
                <a:spcPct val="150000"/>
              </a:lnSpc>
              <a:buFont typeface="Wingdings" panose="05000000000000000000" pitchFamily="2" charset="2"/>
              <a:buChar char="Ø"/>
            </a:pPr>
            <a:r>
              <a:rPr lang="en-GB" sz="2000"/>
              <a:t>maximise the use of existing assets, </a:t>
            </a:r>
          </a:p>
          <a:p>
            <a:pPr marL="342900" indent="-342900">
              <a:lnSpc>
                <a:spcPct val="150000"/>
              </a:lnSpc>
              <a:buFont typeface="Wingdings" panose="05000000000000000000" pitchFamily="2" charset="2"/>
              <a:buChar char="Ø"/>
            </a:pPr>
            <a:r>
              <a:rPr lang="en-GB" sz="2000"/>
              <a:t>create new revenue streams and preserve natural capital</a:t>
            </a:r>
            <a:endParaRPr lang="en-US" sz="2000"/>
          </a:p>
        </p:txBody>
      </p:sp>
      <p:sp>
        <p:nvSpPr>
          <p:cNvPr id="10" name="Titel 1"/>
          <p:cNvSpPr txBox="1">
            <a:spLocks/>
          </p:cNvSpPr>
          <p:nvPr/>
        </p:nvSpPr>
        <p:spPr>
          <a:xfrm>
            <a:off x="1991544" y="188640"/>
            <a:ext cx="786266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de-DE" sz="3600" err="1"/>
              <a:t>Introduction</a:t>
            </a:r>
            <a:r>
              <a:rPr lang="de-DE" sz="3600"/>
              <a:t> </a:t>
            </a:r>
            <a:r>
              <a:rPr lang="de-DE" sz="3600" err="1"/>
              <a:t>to</a:t>
            </a:r>
            <a:r>
              <a:rPr lang="de-DE" sz="3600"/>
              <a:t> </a:t>
            </a:r>
            <a:r>
              <a:rPr lang="de-DE" sz="3600" err="1"/>
              <a:t>Circular</a:t>
            </a:r>
            <a:r>
              <a:rPr lang="de-DE" sz="3600"/>
              <a:t> Economy</a:t>
            </a:r>
          </a:p>
        </p:txBody>
      </p:sp>
      <p:sp>
        <p:nvSpPr>
          <p:cNvPr id="2" name="Wolkenförmige Legende 1"/>
          <p:cNvSpPr/>
          <p:nvPr/>
        </p:nvSpPr>
        <p:spPr>
          <a:xfrm>
            <a:off x="7635803" y="3769607"/>
            <a:ext cx="4104456" cy="2005256"/>
          </a:xfrm>
          <a:prstGeom prst="cloudCallout">
            <a:avLst>
              <a:gd name="adj1" fmla="val -27868"/>
              <a:gd name="adj2" fmla="val 7810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Did you know that up to 80% of products’ environmental impacts are determined at the design phase?</a:t>
            </a:r>
            <a:endParaRPr lang="de-DE"/>
          </a:p>
        </p:txBody>
      </p:sp>
      <p:grpSp>
        <p:nvGrpSpPr>
          <p:cNvPr id="3" name="Gruppieren 2"/>
          <p:cNvGrpSpPr/>
          <p:nvPr/>
        </p:nvGrpSpPr>
        <p:grpSpPr>
          <a:xfrm>
            <a:off x="6896254" y="940659"/>
            <a:ext cx="4888378" cy="1952345"/>
            <a:chOff x="6896254" y="996698"/>
            <a:chExt cx="4888378" cy="1952345"/>
          </a:xfrm>
        </p:grpSpPr>
        <p:grpSp>
          <p:nvGrpSpPr>
            <p:cNvPr id="9" name="Gruppieren 8"/>
            <p:cNvGrpSpPr/>
            <p:nvPr/>
          </p:nvGrpSpPr>
          <p:grpSpPr>
            <a:xfrm>
              <a:off x="6896254" y="996698"/>
              <a:ext cx="4888378" cy="1952100"/>
              <a:chOff x="6896254" y="996698"/>
              <a:chExt cx="4888378" cy="1952100"/>
            </a:xfrm>
          </p:grpSpPr>
          <p:pic>
            <p:nvPicPr>
              <p:cNvPr id="16" name="Grafik 15"/>
              <p:cNvPicPr>
                <a:picLocks noChangeAspect="1"/>
              </p:cNvPicPr>
              <p:nvPr/>
            </p:nvPicPr>
            <p:blipFill rotWithShape="1">
              <a:blip r:embed="rId4" cstate="print">
                <a:extLst>
                  <a:ext uri="{28A0092B-C50C-407E-A947-70E740481C1C}">
                    <a14:useLocalDpi xmlns:a14="http://schemas.microsoft.com/office/drawing/2010/main" val="0"/>
                  </a:ext>
                </a:extLst>
              </a:blip>
              <a:srcRect b="17376"/>
              <a:stretch/>
            </p:blipFill>
            <p:spPr>
              <a:xfrm>
                <a:off x="6896254" y="1331640"/>
                <a:ext cx="4888378" cy="1617158"/>
              </a:xfrm>
              <a:prstGeom prst="rect">
                <a:avLst/>
              </a:prstGeom>
            </p:spPr>
          </p:pic>
          <p:sp>
            <p:nvSpPr>
              <p:cNvPr id="6" name="Textfeld 5"/>
              <p:cNvSpPr txBox="1"/>
              <p:nvPr/>
            </p:nvSpPr>
            <p:spPr>
              <a:xfrm rot="18956332">
                <a:off x="7682948" y="1559752"/>
                <a:ext cx="1368152" cy="338554"/>
              </a:xfrm>
              <a:prstGeom prst="rect">
                <a:avLst/>
              </a:prstGeom>
              <a:noFill/>
            </p:spPr>
            <p:txBody>
              <a:bodyPr wrap="square" rtlCol="0">
                <a:spAutoFit/>
              </a:bodyPr>
              <a:lstStyle/>
              <a:p>
                <a:pPr algn="ctr"/>
                <a:r>
                  <a:rPr lang="de-DE" sz="1600" b="1" err="1">
                    <a:solidFill>
                      <a:srgbClr val="259A47"/>
                    </a:solidFill>
                  </a:rPr>
                  <a:t>narrow</a:t>
                </a:r>
                <a:endParaRPr lang="de-DE" sz="1600" b="1">
                  <a:solidFill>
                    <a:srgbClr val="259A47"/>
                  </a:solidFill>
                </a:endParaRPr>
              </a:p>
            </p:txBody>
          </p:sp>
          <p:sp>
            <p:nvSpPr>
              <p:cNvPr id="13" name="Textfeld 12"/>
              <p:cNvSpPr txBox="1"/>
              <p:nvPr/>
            </p:nvSpPr>
            <p:spPr>
              <a:xfrm rot="2797371">
                <a:off x="10348231" y="1511497"/>
                <a:ext cx="1368152" cy="338554"/>
              </a:xfrm>
              <a:prstGeom prst="rect">
                <a:avLst/>
              </a:prstGeom>
              <a:noFill/>
            </p:spPr>
            <p:txBody>
              <a:bodyPr wrap="square" rtlCol="0">
                <a:spAutoFit/>
              </a:bodyPr>
              <a:lstStyle/>
              <a:p>
                <a:pPr algn="ctr"/>
                <a:r>
                  <a:rPr lang="de-DE" sz="1600" b="1" err="1">
                    <a:solidFill>
                      <a:srgbClr val="259A47"/>
                    </a:solidFill>
                  </a:rPr>
                  <a:t>close</a:t>
                </a:r>
                <a:endParaRPr lang="de-DE" sz="1600" b="1">
                  <a:solidFill>
                    <a:srgbClr val="259A47"/>
                  </a:solidFill>
                </a:endParaRPr>
              </a:p>
            </p:txBody>
          </p:sp>
          <p:sp>
            <p:nvSpPr>
              <p:cNvPr id="14" name="Textfeld 13"/>
              <p:cNvSpPr txBox="1"/>
              <p:nvPr/>
            </p:nvSpPr>
            <p:spPr>
              <a:xfrm>
                <a:off x="9026838" y="1187713"/>
                <a:ext cx="1368152" cy="338554"/>
              </a:xfrm>
              <a:prstGeom prst="rect">
                <a:avLst/>
              </a:prstGeom>
              <a:noFill/>
            </p:spPr>
            <p:txBody>
              <a:bodyPr wrap="square" rtlCol="0">
                <a:spAutoFit/>
              </a:bodyPr>
              <a:lstStyle/>
              <a:p>
                <a:pPr algn="ctr"/>
                <a:r>
                  <a:rPr lang="de-DE" sz="1600" b="1" err="1">
                    <a:solidFill>
                      <a:srgbClr val="259A47"/>
                    </a:solidFill>
                  </a:rPr>
                  <a:t>slow</a:t>
                </a:r>
                <a:endParaRPr lang="de-DE" sz="1600" b="1">
                  <a:solidFill>
                    <a:srgbClr val="259A47"/>
                  </a:solidFill>
                </a:endParaRPr>
              </a:p>
            </p:txBody>
          </p:sp>
        </p:grpSp>
        <p:grpSp>
          <p:nvGrpSpPr>
            <p:cNvPr id="17" name="Gruppieren 16"/>
            <p:cNvGrpSpPr/>
            <p:nvPr/>
          </p:nvGrpSpPr>
          <p:grpSpPr>
            <a:xfrm>
              <a:off x="11272715" y="1994278"/>
              <a:ext cx="467544" cy="599950"/>
              <a:chOff x="5940152" y="5253087"/>
              <a:chExt cx="467544" cy="599950"/>
            </a:xfrm>
          </p:grpSpPr>
          <p:cxnSp>
            <p:nvCxnSpPr>
              <p:cNvPr id="18" name="Gerader Verbinder 17"/>
              <p:cNvCxnSpPr/>
              <p:nvPr/>
            </p:nvCxnSpPr>
            <p:spPr bwMode="auto">
              <a:xfrm flipV="1">
                <a:off x="5940152" y="5276973"/>
                <a:ext cx="467544" cy="576064"/>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r Verbinder 20"/>
              <p:cNvCxnSpPr/>
              <p:nvPr/>
            </p:nvCxnSpPr>
            <p:spPr bwMode="auto">
              <a:xfrm>
                <a:off x="5966774" y="5253087"/>
                <a:ext cx="414300" cy="576064"/>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Textfeld 18"/>
            <p:cNvSpPr txBox="1"/>
            <p:nvPr/>
          </p:nvSpPr>
          <p:spPr>
            <a:xfrm rot="2663843">
              <a:off x="7829053" y="2610489"/>
              <a:ext cx="1368152" cy="338554"/>
            </a:xfrm>
            <a:prstGeom prst="rect">
              <a:avLst/>
            </a:prstGeom>
            <a:noFill/>
          </p:spPr>
          <p:txBody>
            <a:bodyPr wrap="square" rtlCol="0">
              <a:spAutoFit/>
            </a:bodyPr>
            <a:lstStyle/>
            <a:p>
              <a:pPr algn="ctr"/>
              <a:r>
                <a:rPr lang="de-DE" sz="1600" b="1" err="1">
                  <a:solidFill>
                    <a:srgbClr val="259A47"/>
                  </a:solidFill>
                </a:rPr>
                <a:t>regenerate</a:t>
              </a:r>
              <a:endParaRPr lang="de-DE" sz="1600" b="1">
                <a:solidFill>
                  <a:srgbClr val="259A47"/>
                </a:solidFill>
              </a:endParaRPr>
            </a:p>
          </p:txBody>
        </p:sp>
      </p:grpSp>
    </p:spTree>
    <p:extLst>
      <p:ext uri="{BB962C8B-B14F-4D97-AF65-F5344CB8AC3E}">
        <p14:creationId xmlns:p14="http://schemas.microsoft.com/office/powerpoint/2010/main" val="15818730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7B16CE04BCC1F4CA1C8D1810A282B35" ma:contentTypeVersion="13" ma:contentTypeDescription="Creare un nuovo documento." ma:contentTypeScope="" ma:versionID="271e0b23dab2462eaa54418ea0f3b8f2">
  <xsd:schema xmlns:xsd="http://www.w3.org/2001/XMLSchema" xmlns:xs="http://www.w3.org/2001/XMLSchema" xmlns:p="http://schemas.microsoft.com/office/2006/metadata/properties" xmlns:ns2="2d749531-2aa2-4550-a172-39d703189fb8" xmlns:ns3="68d9c967-cc94-4d02-8f15-ebcdecc4ace7" targetNamespace="http://schemas.microsoft.com/office/2006/metadata/properties" ma:root="true" ma:fieldsID="6b98f6d223f8290ddfc1329b5728cf5c" ns2:_="" ns3:_="">
    <xsd:import namespace="2d749531-2aa2-4550-a172-39d703189fb8"/>
    <xsd:import namespace="68d9c967-cc94-4d02-8f15-ebcdecc4ace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49531-2aa2-4550-a172-39d703189f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Tag immagine" ma:readOnly="false" ma:fieldId="{5cf76f15-5ced-4ddc-b409-7134ff3c332f}" ma:taxonomyMulti="true" ma:sspId="e0751b73-5410-4c5c-9af4-e8efb8cbe2a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d9c967-cc94-4d02-8f15-ebcdecc4ace7" elementFormDefault="qualified">
    <xsd:import namespace="http://schemas.microsoft.com/office/2006/documentManagement/types"/>
    <xsd:import namespace="http://schemas.microsoft.com/office/infopath/2007/PartnerControls"/>
    <xsd:element name="SharedWithUsers" ma:index="1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Condiviso con dettagli" ma:internalName="SharedWithDetails" ma:readOnly="true">
      <xsd:simpleType>
        <xsd:restriction base="dms:Note">
          <xsd:maxLength value="255"/>
        </xsd:restriction>
      </xsd:simpleType>
    </xsd:element>
    <xsd:element name="TaxCatchAll" ma:index="15" nillable="true" ma:displayName="Taxonomy Catch All Column" ma:hidden="true" ma:list="{f9d2ba80-5b6f-4b64-811b-6947966bd202}" ma:internalName="TaxCatchAll" ma:showField="CatchAllData" ma:web="68d9c967-cc94-4d02-8f15-ebcdecc4a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d749531-2aa2-4550-a172-39d703189fb8">
      <Terms xmlns="http://schemas.microsoft.com/office/infopath/2007/PartnerControls"/>
    </lcf76f155ced4ddcb4097134ff3c332f>
    <TaxCatchAll xmlns="68d9c967-cc94-4d02-8f15-ebcdecc4ace7" xsi:nil="true"/>
  </documentManagement>
</p:properties>
</file>

<file path=customXml/itemProps1.xml><?xml version="1.0" encoding="utf-8"?>
<ds:datastoreItem xmlns:ds="http://schemas.openxmlformats.org/officeDocument/2006/customXml" ds:itemID="{3E01E06C-C4DB-43B0-9320-376A834F79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749531-2aa2-4550-a172-39d703189fb8"/>
    <ds:schemaRef ds:uri="68d9c967-cc94-4d02-8f15-ebcdecc4ac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D66126-ECDF-491D-8227-E9F54CE1776F}">
  <ds:schemaRefs>
    <ds:schemaRef ds:uri="http://schemas.microsoft.com/sharepoint/v3/contenttype/forms"/>
  </ds:schemaRefs>
</ds:datastoreItem>
</file>

<file path=customXml/itemProps3.xml><?xml version="1.0" encoding="utf-8"?>
<ds:datastoreItem xmlns:ds="http://schemas.openxmlformats.org/officeDocument/2006/customXml" ds:itemID="{6ACDDA47-A8D7-4755-94BC-AC3447623016}">
  <ds:schemaRefs>
    <ds:schemaRef ds:uri="http://schemas.microsoft.com/office/2006/metadata/properties"/>
    <ds:schemaRef ds:uri="http://schemas.microsoft.com/office/infopath/2007/PartnerControls"/>
    <ds:schemaRef ds:uri="2d749531-2aa2-4550-a172-39d703189fb8"/>
    <ds:schemaRef ds:uri="68d9c967-cc94-4d02-8f15-ebcdecc4ace7"/>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Grand écran</PresentationFormat>
  <Slides>23</Slides>
  <Notes>14</Notes>
  <HiddenSlides>4</HiddenSlide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Motyw pakietu Office</vt:lpstr>
      <vt:lpstr>Présentation PowerPoint</vt:lpstr>
      <vt:lpstr>Relevance of Circular Economy</vt:lpstr>
      <vt:lpstr>The New Circular Economy Action 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What is your Up2Circ vision?</vt:lpstr>
      <vt:lpstr>Your Up2Circ client journey</vt:lpstr>
      <vt:lpstr>This project targets SMEs!</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Justyna</dc:creator>
  <cp:revision>91</cp:revision>
  <dcterms:created xsi:type="dcterms:W3CDTF">2023-01-30T13:54:51Z</dcterms:created>
  <dcterms:modified xsi:type="dcterms:W3CDTF">2023-12-19T14:00:57Z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0x01010017B16CE04BCC1F4CA1C8D1810A282B35</vt:lpwstr>
  </property>
  <property fmtid="{D5CDD505-2E9C-101B-9397-08002B2CF9AE}" pid="3" name="MediaServiceImageTags">
    <vt:lpwstr/>
  </property>
</Properties>
</file>